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9" r:id="rId1"/>
    <p:sldMasterId id="2147484012" r:id="rId2"/>
    <p:sldMasterId id="2147484024" r:id="rId3"/>
  </p:sldMasterIdLst>
  <p:notesMasterIdLst>
    <p:notesMasterId r:id="rId18"/>
  </p:notesMasterIdLst>
  <p:sldIdLst>
    <p:sldId id="270" r:id="rId4"/>
    <p:sldId id="544" r:id="rId5"/>
    <p:sldId id="545" r:id="rId6"/>
    <p:sldId id="546" r:id="rId7"/>
    <p:sldId id="549" r:id="rId8"/>
    <p:sldId id="548" r:id="rId9"/>
    <p:sldId id="550" r:id="rId10"/>
    <p:sldId id="513" r:id="rId11"/>
    <p:sldId id="551" r:id="rId12"/>
    <p:sldId id="552" r:id="rId13"/>
    <p:sldId id="553" r:id="rId14"/>
    <p:sldId id="554" r:id="rId15"/>
    <p:sldId id="555" r:id="rId16"/>
    <p:sldId id="491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43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16BA"/>
    <a:srgbClr val="0033CC"/>
    <a:srgbClr val="006600"/>
    <a:srgbClr val="1E4778"/>
    <a:srgbClr val="FF0000"/>
    <a:srgbClr val="9933FF"/>
    <a:srgbClr val="FE8E82"/>
    <a:srgbClr val="1A0A54"/>
    <a:srgbClr val="99CC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39" autoAdjust="0"/>
    <p:restoredTop sz="98113" autoAdjust="0"/>
  </p:normalViewPr>
  <p:slideViewPr>
    <p:cSldViewPr>
      <p:cViewPr>
        <p:scale>
          <a:sx n="75" d="100"/>
          <a:sy n="75" d="100"/>
        </p:scale>
        <p:origin x="-174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9350050-C808-4443-893C-F7768DABD8C1}" type="datetimeFigureOut">
              <a:rPr lang="ru-RU"/>
              <a:pPr>
                <a:defRPr/>
              </a:pPr>
              <a:t>16.10.2014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uk-UA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uk-UA" noProof="0" smtClean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5F7A4B-0E53-4059-8E2B-74C397B5A33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74280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4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uk-UA" smtClean="0"/>
          </a:p>
        </p:txBody>
      </p:sp>
      <p:sp>
        <p:nvSpPr>
          <p:cNvPr id="614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6B4F436-6DB8-4080-913C-C390B35D5CA4}" type="slidenum">
              <a:rPr lang="ru-RU" altLang="uk-UA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14</a:t>
            </a:fld>
            <a:endParaRPr lang="ru-RU" altLang="uk-U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4337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4337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49A9123E-6AAD-49B7-B4AA-28E06234308F}" type="datetime1">
              <a:rPr lang="en-US"/>
              <a:pPr>
                <a:defRPr/>
              </a:pPr>
              <a:t>10/16/2014</a:t>
            </a:fld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618AE4F4-28F2-42B0-BD3C-19F2CA0510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3C990-4641-42F3-84B1-B7299B2BF21B}" type="datetime1">
              <a:rPr lang="en-US"/>
              <a:pPr>
                <a:defRPr/>
              </a:pPr>
              <a:t>10/16/2014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8F8BB-D532-49D8-A982-E5A5C9639F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682BC0-EE7E-43DD-9E83-C2D6991384E8}" type="datetime1">
              <a:rPr lang="en-US"/>
              <a:pPr>
                <a:defRPr/>
              </a:pPr>
              <a:t>10/16/2014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77E10-F931-4478-BD36-A82CB5F754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464BAF-9919-4586-AF7B-8D5F7A03AAF8}" type="datetime1">
              <a:rPr lang="en-US"/>
              <a:pPr>
                <a:defRPr/>
              </a:pPr>
              <a:t>10/16/2014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04E86-9D09-43B5-8B29-EFFF4F2AC4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EC9DD65-0610-4DB4-B932-F9FA75E99C0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16.10.2014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F9F3250-31E7-43AD-BBFE-8A40D4722A6E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6674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92B0AC8-4D9A-4A63-90B0-D0D7135B7C48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16.10.2014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BEAF76A-9DF5-4647-8349-92C46EEFB14B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114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ABA7FFF-9A47-40D8-8BA6-3585E58BDD94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16.10.2014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4090AEB-D5C4-4EE8-BD88-0C1F320310A9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7126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CBB14BC-CF64-46DC-AC09-E68F8FAE227F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16.10.2014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12CB6C4-82D3-4F8C-84E9-27F6714663A8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1046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A4B8E80-65A9-40AC-808C-32EF05F725AC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16.10.2014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E4610CB-E3B3-4568-9086-7B1AEF008BF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7019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45318CE-D556-4FA7-AB29-217245AD0E00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16.10.2014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453F45B-1CB1-451B-A72C-4E8988146C34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1313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6EB590B-69A4-414E-9E0D-4CF703DDCE02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16.10.2014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FBE8AB8-C286-4501-A53D-5488FB7B1C48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009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9C26E-32A8-4AA7-B17F-2E0ACC80963F}" type="datetime1">
              <a:rPr lang="en-US"/>
              <a:pPr>
                <a:defRPr/>
              </a:pPr>
              <a:t>10/16/2014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4696A-03D5-492C-A0E5-017238C6FD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7DE39FF-1FC9-4AA0-8707-FAA1DF5743DE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16.10.2014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F87B60D-E87B-4B2F-80D5-39D29E4A4523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5679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9335073-806A-4E52-B97F-50522B8ED60B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16.10.2014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C8E7DF0-1480-4C7C-A13A-01AA45F8914B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9278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842DF28-218E-4857-8D5A-3C1BC049B50F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16.10.2014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8D2F975-DE47-4724-9CAE-F05BAE595F7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5750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F50CCC6-A21C-488A-945D-48A8542F1F70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16.10.2014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F8FAF57-A916-42C2-AD62-D27EF9AB42B3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4550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E40F9-76E7-4860-A11C-9CF84EB4D451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16.10.2014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97DD9-0C31-4147-A13E-BF9629629038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051366"/>
      </p:ext>
    </p:extLst>
  </p:cSld>
  <p:clrMapOvr>
    <a:masterClrMapping/>
  </p:clrMapOvr>
  <p:transition spd="slow">
    <p:pull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DCBA7-CBA6-41D4-B0DF-B379243484F4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16.10.2014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B089C-7096-4D60-88D5-FCA55C9ECE0B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163576"/>
      </p:ext>
    </p:extLst>
  </p:cSld>
  <p:clrMapOvr>
    <a:masterClrMapping/>
  </p:clrMapOvr>
  <p:transition spd="slow">
    <p:pull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7DE83-66BB-42FC-9F6A-CD594040787E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16.10.2014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C1BA6-21AA-44DE-AB00-13683FC979F8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374510"/>
      </p:ext>
    </p:extLst>
  </p:cSld>
  <p:clrMapOvr>
    <a:masterClrMapping/>
  </p:clrMapOvr>
  <p:transition spd="slow">
    <p:pull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15F19-89E4-47A9-8366-20451FE429A1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16.10.2014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20FE2-A5D7-45E1-ADFE-7CEBC33C8A5F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422982"/>
      </p:ext>
    </p:extLst>
  </p:cSld>
  <p:clrMapOvr>
    <a:masterClrMapping/>
  </p:clrMapOvr>
  <p:transition spd="slow">
    <p:pull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8B6E5-AFE1-492B-A354-65810A21DAB8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16.10.2014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3EFF2-5D7D-4B13-A1CC-B4B59ECE365B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932421"/>
      </p:ext>
    </p:extLst>
  </p:cSld>
  <p:clrMapOvr>
    <a:masterClrMapping/>
  </p:clrMapOvr>
  <p:transition spd="slow">
    <p:pull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141E4-DCDA-4BFF-8C28-FAD26A791975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16.10.2014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173B7-BA19-4D6D-9B8E-4F7471B8F068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30418"/>
      </p:ext>
    </p:extLst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E58E9-BBBC-4F66-8598-7EE036433D22}" type="datetime1">
              <a:rPr lang="en-US"/>
              <a:pPr>
                <a:defRPr/>
              </a:pPr>
              <a:t>10/16/2014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32EB4-8006-449A-B748-A521ACFEF3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B2083-6722-4FA7-8801-8F3C3AC91C6E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16.10.2014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A1206-DDC8-42DE-BC87-3F8A2E9D139B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574270"/>
      </p:ext>
    </p:extLst>
  </p:cSld>
  <p:clrMapOvr>
    <a:masterClrMapping/>
  </p:clrMapOvr>
  <p:transition spd="slow">
    <p:pull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92D07-42F0-47D8-AD12-83477AAE1949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16.10.2014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0760-FB3B-4301-979D-D0604B62E181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771708"/>
      </p:ext>
    </p:extLst>
  </p:cSld>
  <p:clrMapOvr>
    <a:masterClrMapping/>
  </p:clrMapOvr>
  <p:transition spd="slow">
    <p:pull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B2195-71E5-4D8B-8122-32E7F6FF4CE7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16.10.2014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C1FBF-2837-4DD3-84E9-17A528DAE37B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506777"/>
      </p:ext>
    </p:extLst>
  </p:cSld>
  <p:clrMapOvr>
    <a:masterClrMapping/>
  </p:clrMapOvr>
  <p:transition spd="slow">
    <p:pull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CC166-B36D-4E29-875A-C1F103CB56E3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16.10.2014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50761-B551-4460-90D4-96B4F45A6B76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355664"/>
      </p:ext>
    </p:extLst>
  </p:cSld>
  <p:clrMapOvr>
    <a:masterClrMapping/>
  </p:clrMapOvr>
  <p:transition spd="slow">
    <p:pull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05E97-FE03-44EF-B4A8-339DC4E41450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16.10.2014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9FE3E-BE42-4B8F-949F-5825965B8420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495157"/>
      </p:ext>
    </p:extLst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0C200-17FA-4E88-B1F3-E7FD1A389D6A}" type="datetime1">
              <a:rPr lang="en-US"/>
              <a:pPr>
                <a:defRPr/>
              </a:pPr>
              <a:t>10/16/2014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98DA4-0BC2-4CE9-8DF2-BACF672F2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513D2-4C58-4D5B-A0BE-5C60B05ACC10}" type="datetime1">
              <a:rPr lang="en-US"/>
              <a:pPr>
                <a:defRPr/>
              </a:pPr>
              <a:t>10/16/2014</a:t>
            </a:fld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90CAB-3C90-4737-A4C0-7EFF99FEF2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F64B0-1E1D-41A1-AACE-44269355E06E}" type="datetime1">
              <a:rPr lang="en-US"/>
              <a:pPr>
                <a:defRPr/>
              </a:pPr>
              <a:t>10/16/2014</a:t>
            </a:fld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33B18-F4B0-4FC2-9C74-1A03908931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3EDAA8-054F-477F-B1A8-2C6ECE21268E}" type="datetime1">
              <a:rPr lang="en-US"/>
              <a:pPr>
                <a:defRPr/>
              </a:pPr>
              <a:t>10/16/2014</a:t>
            </a:fld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1A8BA-A558-43EB-9BD1-44C464CCE0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E12D55-FF39-4CCB-82E2-02E25B0DDFE5}" type="datetime1">
              <a:rPr lang="en-US"/>
              <a:pPr>
                <a:defRPr/>
              </a:pPr>
              <a:t>10/16/2014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7C1FB-C7D3-46FD-B31F-69FFFB899F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6F1CB-C741-4D2E-B234-9AB9B5DC0CB8}" type="datetime1">
              <a:rPr lang="en-US"/>
              <a:pPr>
                <a:defRPr/>
              </a:pPr>
              <a:t>10/16/2014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9E8CFA-3631-4D4F-A5FD-C87E1ED3AE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4233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4234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4234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4234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4234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4234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234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pPr>
              <a:defRPr/>
            </a:pPr>
            <a:fld id="{30136E1E-A5A5-4A08-8D5A-761A028BFA7B}" type="datetime1">
              <a:rPr lang="en-US"/>
              <a:pPr>
                <a:defRPr/>
              </a:pPr>
              <a:t>10/16/2014</a:t>
            </a:fld>
            <a:endParaRPr lang="ru-RU"/>
          </a:p>
        </p:txBody>
      </p:sp>
      <p:sp>
        <p:nvSpPr>
          <p:cNvPr id="14234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234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F2744893-A237-4B2E-B029-4B64CF7496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07" r:id="rId2"/>
    <p:sldLayoutId id="2147483906" r:id="rId3"/>
    <p:sldLayoutId id="2147483905" r:id="rId4"/>
    <p:sldLayoutId id="2147483904" r:id="rId5"/>
    <p:sldLayoutId id="2147483903" r:id="rId6"/>
    <p:sldLayoutId id="2147483902" r:id="rId7"/>
    <p:sldLayoutId id="2147483901" r:id="rId8"/>
    <p:sldLayoutId id="2147483900" r:id="rId9"/>
    <p:sldLayoutId id="2147483899" r:id="rId10"/>
    <p:sldLayoutId id="2147483898" r:id="rId11"/>
    <p:sldLayoutId id="2147483897" r:id="rId12"/>
  </p:sldLayoutIdLst>
  <p:transition spd="med">
    <p:cover dir="u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0"/>
              </a:schemeClr>
            </a:gs>
            <a:gs pos="12000">
              <a:srgbClr val="E6D78A"/>
            </a:gs>
            <a:gs pos="12000">
              <a:schemeClr val="accent6">
                <a:lumMod val="50000"/>
              </a:schemeClr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C00000"/>
            </a:gs>
            <a:gs pos="100000">
              <a:schemeClr val="accent6">
                <a:lumMod val="50000"/>
              </a:schemeClr>
            </a:gs>
            <a:gs pos="100000">
              <a:schemeClr val="accent6">
                <a:lumMod val="5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Блок-схема: документ 9"/>
          <p:cNvSpPr/>
          <p:nvPr/>
        </p:nvSpPr>
        <p:spPr>
          <a:xfrm>
            <a:off x="0" y="3429000"/>
            <a:ext cx="9144000" cy="3168650"/>
          </a:xfrm>
          <a:prstGeom prst="flowChartDocument">
            <a:avLst/>
          </a:prstGeom>
          <a:gradFill flip="none" rotWithShape="1">
            <a:gsLst>
              <a:gs pos="0">
                <a:srgbClr val="FFDA71">
                  <a:tint val="66000"/>
                  <a:satMod val="160000"/>
                </a:srgbClr>
              </a:gs>
              <a:gs pos="50000">
                <a:srgbClr val="FFDA71">
                  <a:tint val="44500"/>
                  <a:satMod val="160000"/>
                </a:srgbClr>
              </a:gs>
              <a:gs pos="100000">
                <a:srgbClr val="FFDA71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Блок-схема: документ 10"/>
          <p:cNvSpPr/>
          <p:nvPr/>
        </p:nvSpPr>
        <p:spPr>
          <a:xfrm rot="10800000">
            <a:off x="0" y="188913"/>
            <a:ext cx="9144000" cy="3240087"/>
          </a:xfrm>
          <a:prstGeom prst="flowChartDocument">
            <a:avLst/>
          </a:prstGeom>
          <a:gradFill flip="none" rotWithShape="1">
            <a:gsLst>
              <a:gs pos="0">
                <a:srgbClr val="FFDA71">
                  <a:tint val="66000"/>
                  <a:satMod val="160000"/>
                </a:srgbClr>
              </a:gs>
              <a:gs pos="50000">
                <a:srgbClr val="FFDA71">
                  <a:tint val="44500"/>
                  <a:satMod val="160000"/>
                </a:srgbClr>
              </a:gs>
              <a:gs pos="100000">
                <a:srgbClr val="FFDA71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2" name="Рисунок 11" descr="63794594_023338097.png"/>
          <p:cNvPicPr>
            <a:picLocks noChangeAspect="1"/>
          </p:cNvPicPr>
          <p:nvPr/>
        </p:nvPicPr>
        <p:blipFill>
          <a:blip r:embed="rId1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43831" y="-34666"/>
            <a:ext cx="768034" cy="791208"/>
          </a:xfrm>
          <a:prstGeom prst="rect">
            <a:avLst/>
          </a:prstGeom>
        </p:spPr>
      </p:pic>
      <p:pic>
        <p:nvPicPr>
          <p:cNvPr id="13" name="Рисунок 12" descr="63794594_023338097.png"/>
          <p:cNvPicPr>
            <a:picLocks noChangeAspect="1"/>
          </p:cNvPicPr>
          <p:nvPr/>
        </p:nvPicPr>
        <p:blipFill>
          <a:blip r:embed="rId1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5840720">
            <a:off x="8326477" y="6039205"/>
            <a:ext cx="768034" cy="79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261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4014" r:id="rId2"/>
    <p:sldLayoutId id="2147484015" r:id="rId3"/>
    <p:sldLayoutId id="2147484016" r:id="rId4"/>
    <p:sldLayoutId id="2147484017" r:id="rId5"/>
    <p:sldLayoutId id="2147484018" r:id="rId6"/>
    <p:sldLayoutId id="2147484019" r:id="rId7"/>
    <p:sldLayoutId id="2147484020" r:id="rId8"/>
    <p:sldLayoutId id="2147484021" r:id="rId9"/>
    <p:sldLayoutId id="2147484022" r:id="rId10"/>
    <p:sldLayoutId id="214748402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1B2A3BF-E0E3-4A0C-B902-DA2D3C4892CC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16.10.2014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0C0BFF-2E01-4AEA-936D-FC15DD8B0D56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1870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25" r:id="rId1"/>
    <p:sldLayoutId id="2147484026" r:id="rId2"/>
    <p:sldLayoutId id="2147484027" r:id="rId3"/>
    <p:sldLayoutId id="2147484028" r:id="rId4"/>
    <p:sldLayoutId id="2147484029" r:id="rId5"/>
    <p:sldLayoutId id="2147484030" r:id="rId6"/>
    <p:sldLayoutId id="2147484031" r:id="rId7"/>
    <p:sldLayoutId id="2147484032" r:id="rId8"/>
    <p:sldLayoutId id="2147484033" r:id="rId9"/>
    <p:sldLayoutId id="2147484034" r:id="rId10"/>
    <p:sldLayoutId id="2147484035" r:id="rId11"/>
  </p:sldLayoutIdLst>
  <p:transition spd="slow">
    <p:pull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5" name="Picture 9" descr="MP90043948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08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Box 5"/>
          <p:cNvSpPr txBox="1">
            <a:spLocks noChangeArrowheads="1"/>
          </p:cNvSpPr>
          <p:nvPr/>
        </p:nvSpPr>
        <p:spPr bwMode="auto">
          <a:xfrm>
            <a:off x="152400" y="513288"/>
            <a:ext cx="7696200" cy="7725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  <a:r>
              <a:rPr lang="uk-U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Харківська спеціалізована школа </a:t>
            </a:r>
          </a:p>
          <a:p>
            <a:pPr algn="ctr"/>
            <a:r>
              <a:rPr lang="uk-UA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I-III </a:t>
            </a:r>
            <a:r>
              <a:rPr lang="uk-UA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ступенів № </a:t>
            </a:r>
            <a:r>
              <a:rPr lang="uk-UA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108</a:t>
            </a:r>
          </a:p>
          <a:p>
            <a:pPr algn="ctr"/>
            <a:r>
              <a:rPr lang="uk-UA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Харківської міської ради</a:t>
            </a:r>
          </a:p>
          <a:p>
            <a:pPr algn="ctr"/>
            <a:r>
              <a:rPr lang="uk-UA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Харківської області</a:t>
            </a:r>
            <a:endParaRPr lang="uk-UA" sz="24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/>
            <a:endParaRPr lang="uk-UA" i="1" dirty="0" smtClean="0"/>
          </a:p>
          <a:p>
            <a:pPr algn="ctr"/>
            <a:r>
              <a:rPr lang="uk-UA" sz="5400" b="1" i="1" dirty="0" err="1" smtClean="0"/>
              <a:t>Психолого</a:t>
            </a:r>
            <a:r>
              <a:rPr lang="uk-UA" sz="5400" b="1" i="1" dirty="0" smtClean="0"/>
              <a:t> – педагогічний семінар</a:t>
            </a:r>
          </a:p>
          <a:p>
            <a:pPr algn="ctr"/>
            <a:r>
              <a:rPr lang="ru-RU" sz="5400" b="1" i="1" dirty="0" smtClean="0"/>
              <a:t>«Дидактика </a:t>
            </a:r>
            <a:r>
              <a:rPr lang="ru-RU" sz="5400" b="1" i="1" dirty="0"/>
              <a:t>як </a:t>
            </a:r>
            <a:r>
              <a:rPr lang="ru-RU" sz="5400" b="1" i="1" dirty="0" err="1"/>
              <a:t>теорія</a:t>
            </a:r>
            <a:r>
              <a:rPr lang="ru-RU" sz="5400" b="1" i="1" dirty="0"/>
              <a:t> </a:t>
            </a:r>
            <a:r>
              <a:rPr lang="ru-RU" sz="5400" b="1" i="1" dirty="0" err="1"/>
              <a:t>освіти</a:t>
            </a:r>
            <a:r>
              <a:rPr lang="ru-RU" sz="5400" b="1" i="1" dirty="0"/>
              <a:t> і </a:t>
            </a:r>
            <a:r>
              <a:rPr lang="ru-RU" sz="5400" b="1" i="1" dirty="0" err="1" smtClean="0"/>
              <a:t>навчання</a:t>
            </a:r>
            <a:r>
              <a:rPr lang="ru-RU" sz="5400" b="1" i="1" dirty="0" smtClean="0"/>
              <a:t>»</a:t>
            </a:r>
            <a:r>
              <a:rPr lang="ru-RU" sz="5400" b="1" i="1" dirty="0"/>
              <a:t/>
            </a:r>
            <a:br>
              <a:rPr lang="ru-RU" sz="5400" b="1" i="1" dirty="0"/>
            </a:br>
            <a:endParaRPr lang="uk-UA" sz="2400" b="1" i="1" dirty="0" smtClean="0"/>
          </a:p>
          <a:p>
            <a:pPr algn="ctr"/>
            <a:r>
              <a:rPr lang="ru-RU" sz="3200" i="1" dirty="0"/>
              <a:t> </a:t>
            </a:r>
            <a:r>
              <a:rPr lang="uk-UA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1</a:t>
            </a:r>
            <a:r>
              <a:rPr lang="uk-UA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6.10.2014</a:t>
            </a:r>
            <a:endParaRPr lang="ru-RU" sz="4000" b="1" dirty="0">
              <a:latin typeface="Monotype Corsiva" pitchFamily="66" charset="0"/>
            </a:endParaRPr>
          </a:p>
          <a:p>
            <a:pPr algn="ctr"/>
            <a:endParaRPr lang="uk-UA" sz="24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/>
            <a:endParaRPr lang="uk-UA" sz="6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70" decel="100000"/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770" decel="100000"/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4" dur="770" fill="hold"/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/>
          <a:lstStyle/>
          <a:p>
            <a:r>
              <a:rPr lang="ru-RU" sz="2800" b="1" dirty="0" err="1"/>
              <a:t>Навички</a:t>
            </a:r>
            <a:r>
              <a:rPr lang="ru-RU" sz="2800" b="1" dirty="0"/>
              <a:t> </a:t>
            </a:r>
            <a:r>
              <a:rPr lang="ru-RU" sz="2800" dirty="0"/>
              <a:t>– </a:t>
            </a:r>
            <a:r>
              <a:rPr lang="ru-RU" sz="2800" dirty="0" err="1"/>
              <a:t>уміння</a:t>
            </a:r>
            <a:r>
              <a:rPr lang="ru-RU" sz="2800" dirty="0"/>
              <a:t>, </a:t>
            </a:r>
            <a:r>
              <a:rPr lang="ru-RU" sz="2800" dirty="0" err="1"/>
              <a:t>доведені</a:t>
            </a:r>
            <a:r>
              <a:rPr lang="ru-RU" sz="2800" dirty="0"/>
              <a:t> до автоматизму, </a:t>
            </a:r>
            <a:r>
              <a:rPr lang="ru-RU" sz="2800" dirty="0" err="1"/>
              <a:t>високого</a:t>
            </a:r>
            <a:r>
              <a:rPr lang="ru-RU" sz="2800" dirty="0"/>
              <a:t> </a:t>
            </a:r>
            <a:r>
              <a:rPr lang="ru-RU" sz="2800" dirty="0" err="1"/>
              <a:t>ступеня</a:t>
            </a:r>
            <a:r>
              <a:rPr lang="ru-RU" sz="2800" dirty="0"/>
              <a:t> </a:t>
            </a:r>
            <a:r>
              <a:rPr lang="ru-RU" sz="2800" dirty="0" err="1"/>
              <a:t>досконалості</a:t>
            </a:r>
            <a:r>
              <a:rPr lang="ru-RU" sz="2800" dirty="0"/>
              <a:t>.</a:t>
            </a:r>
          </a:p>
          <a:p>
            <a:r>
              <a:rPr lang="ru-RU" sz="2800" b="1" dirty="0"/>
              <a:t>Мета </a:t>
            </a:r>
            <a:r>
              <a:rPr lang="ru-RU" sz="2800" dirty="0"/>
              <a:t>(</a:t>
            </a:r>
            <a:r>
              <a:rPr lang="ru-RU" sz="2800" dirty="0" err="1"/>
              <a:t>навчальна</a:t>
            </a:r>
            <a:r>
              <a:rPr lang="ru-RU" sz="2800" dirty="0"/>
              <a:t>, </a:t>
            </a:r>
            <a:r>
              <a:rPr lang="ru-RU" sz="2800" dirty="0" err="1"/>
              <a:t>освітня</a:t>
            </a:r>
            <a:r>
              <a:rPr lang="ru-RU" sz="2800" dirty="0"/>
              <a:t>) – те, до </a:t>
            </a:r>
            <a:r>
              <a:rPr lang="ru-RU" sz="2800" dirty="0" err="1"/>
              <a:t>чого</a:t>
            </a:r>
            <a:r>
              <a:rPr lang="ru-RU" sz="2800" dirty="0"/>
              <a:t> </a:t>
            </a:r>
            <a:r>
              <a:rPr lang="ru-RU" sz="2800" dirty="0" err="1"/>
              <a:t>прагне</a:t>
            </a:r>
            <a:r>
              <a:rPr lang="ru-RU" sz="2800" dirty="0"/>
              <a:t> </a:t>
            </a:r>
            <a:r>
              <a:rPr lang="ru-RU" sz="2800" dirty="0" err="1"/>
              <a:t>навчання</a:t>
            </a:r>
            <a:r>
              <a:rPr lang="ru-RU" sz="2800" dirty="0"/>
              <a:t>; </a:t>
            </a:r>
            <a:r>
              <a:rPr lang="ru-RU" sz="2800" dirty="0" err="1" smtClean="0"/>
              <a:t>майбутнє</a:t>
            </a:r>
            <a:r>
              <a:rPr lang="ru-RU" sz="2800" dirty="0"/>
              <a:t>, на яке </a:t>
            </a:r>
            <a:r>
              <a:rPr lang="ru-RU" sz="2800" dirty="0" err="1"/>
              <a:t>спрямовані</a:t>
            </a:r>
            <a:r>
              <a:rPr lang="ru-RU" sz="2800" dirty="0"/>
              <a:t> </a:t>
            </a:r>
            <a:r>
              <a:rPr lang="ru-RU" sz="2800" dirty="0" err="1"/>
              <a:t>всі</a:t>
            </a:r>
            <a:r>
              <a:rPr lang="ru-RU" sz="2800" dirty="0"/>
              <a:t> </a:t>
            </a:r>
            <a:r>
              <a:rPr lang="ru-RU" sz="2800" dirty="0" err="1"/>
              <a:t>зусилля</a:t>
            </a:r>
            <a:r>
              <a:rPr lang="ru-RU" sz="2800" dirty="0"/>
              <a:t>.</a:t>
            </a:r>
          </a:p>
          <a:p>
            <a:r>
              <a:rPr lang="ru-RU" sz="2800" b="1" dirty="0" err="1"/>
              <a:t>Зміст</a:t>
            </a:r>
            <a:r>
              <a:rPr lang="ru-RU" sz="2800" b="1" dirty="0"/>
              <a:t> </a:t>
            </a:r>
            <a:r>
              <a:rPr lang="ru-RU" sz="2800" dirty="0"/>
              <a:t>(</a:t>
            </a:r>
            <a:r>
              <a:rPr lang="ru-RU" sz="2800" dirty="0" err="1"/>
              <a:t>навчання</a:t>
            </a:r>
            <a:r>
              <a:rPr lang="ru-RU" sz="2800" dirty="0"/>
              <a:t>, </a:t>
            </a:r>
            <a:r>
              <a:rPr lang="ru-RU" sz="2800" dirty="0" err="1"/>
              <a:t>освіти</a:t>
            </a:r>
            <a:r>
              <a:rPr lang="ru-RU" sz="2800" dirty="0"/>
              <a:t>) – система </a:t>
            </a:r>
            <a:r>
              <a:rPr lang="ru-RU" sz="2800" dirty="0" err="1"/>
              <a:t>наукових</a:t>
            </a:r>
            <a:r>
              <a:rPr lang="ru-RU" sz="2800" dirty="0"/>
              <a:t> </a:t>
            </a:r>
            <a:r>
              <a:rPr lang="ru-RU" sz="2800" dirty="0" err="1"/>
              <a:t>знань</a:t>
            </a:r>
            <a:r>
              <a:rPr lang="ru-RU" sz="2800" dirty="0"/>
              <a:t>, </a:t>
            </a:r>
            <a:r>
              <a:rPr lang="ru-RU" sz="2800" dirty="0" err="1"/>
              <a:t>практичних</a:t>
            </a:r>
            <a:r>
              <a:rPr lang="ru-RU" sz="2800" dirty="0"/>
              <a:t> </a:t>
            </a:r>
            <a:r>
              <a:rPr lang="ru-RU" sz="2800" dirty="0" err="1"/>
              <a:t>умінь</a:t>
            </a:r>
            <a:r>
              <a:rPr lang="ru-RU" sz="2800" dirty="0"/>
              <a:t> і </a:t>
            </a:r>
            <a:r>
              <a:rPr lang="ru-RU" sz="2800" dirty="0" err="1"/>
              <a:t>навичок</a:t>
            </a:r>
            <a:r>
              <a:rPr lang="ru-RU" sz="2800" dirty="0"/>
              <a:t>, </a:t>
            </a:r>
            <a:r>
              <a:rPr lang="ru-RU" sz="2800" dirty="0" err="1"/>
              <a:t>способів</a:t>
            </a:r>
            <a:r>
              <a:rPr lang="ru-RU" sz="2800" dirty="0"/>
              <a:t> </a:t>
            </a:r>
            <a:r>
              <a:rPr lang="ru-RU" sz="2800" dirty="0" err="1"/>
              <a:t>діяльності</a:t>
            </a:r>
            <a:r>
              <a:rPr lang="ru-RU" sz="2800" dirty="0"/>
              <a:t> і </a:t>
            </a:r>
            <a:r>
              <a:rPr lang="ru-RU" sz="2800" dirty="0" err="1"/>
              <a:t>мислення</a:t>
            </a:r>
            <a:r>
              <a:rPr lang="ru-RU" sz="2800" dirty="0"/>
              <a:t>, </a:t>
            </a:r>
            <a:r>
              <a:rPr lang="ru-RU" sz="2800" dirty="0" err="1"/>
              <a:t>якими</a:t>
            </a:r>
            <a:r>
              <a:rPr lang="ru-RU" sz="2800" dirty="0"/>
              <a:t> </a:t>
            </a:r>
            <a:r>
              <a:rPr lang="ru-RU" sz="2800" dirty="0" err="1"/>
              <a:t>учням</a:t>
            </a:r>
            <a:r>
              <a:rPr lang="ru-RU" sz="2800" dirty="0"/>
              <a:t> </a:t>
            </a:r>
            <a:r>
              <a:rPr lang="ru-RU" sz="2800" dirty="0" err="1" smtClean="0"/>
              <a:t>необхідно</a:t>
            </a:r>
            <a:r>
              <a:rPr lang="ru-RU" sz="2800" dirty="0" smtClean="0"/>
              <a:t> </a:t>
            </a:r>
            <a:r>
              <a:rPr lang="ru-RU" sz="2800" dirty="0" err="1"/>
              <a:t>оволодіти</a:t>
            </a:r>
            <a:r>
              <a:rPr lang="ru-RU" sz="2800" dirty="0"/>
              <a:t> в </a:t>
            </a:r>
            <a:r>
              <a:rPr lang="ru-RU" sz="2800" dirty="0" err="1"/>
              <a:t>процесі</a:t>
            </a:r>
            <a:r>
              <a:rPr lang="ru-RU" sz="2800" dirty="0"/>
              <a:t> </a:t>
            </a:r>
            <a:r>
              <a:rPr lang="ru-RU" sz="2800" dirty="0" err="1"/>
              <a:t>навчання</a:t>
            </a:r>
            <a:r>
              <a:rPr lang="ru-RU" sz="2800" dirty="0"/>
              <a:t>.</a:t>
            </a:r>
          </a:p>
          <a:p>
            <a:r>
              <a:rPr lang="ru-RU" sz="2800" b="1" dirty="0" err="1"/>
              <a:t>Організація</a:t>
            </a:r>
            <a:r>
              <a:rPr lang="ru-RU" sz="2800" dirty="0"/>
              <a:t> – </a:t>
            </a:r>
            <a:r>
              <a:rPr lang="ru-RU" sz="2800" dirty="0" err="1"/>
              <a:t>впорядкування</a:t>
            </a:r>
            <a:r>
              <a:rPr lang="ru-RU" sz="2800" dirty="0"/>
              <a:t> дидактичного </a:t>
            </a:r>
            <a:r>
              <a:rPr lang="ru-RU" sz="2800" dirty="0" err="1"/>
              <a:t>процесу</a:t>
            </a:r>
            <a:r>
              <a:rPr lang="ru-RU" sz="2800" dirty="0"/>
              <a:t> за </a:t>
            </a:r>
            <a:r>
              <a:rPr lang="ru-RU" sz="2800" dirty="0" err="1"/>
              <a:t>певними</a:t>
            </a:r>
            <a:r>
              <a:rPr lang="ru-RU" sz="2800" dirty="0"/>
              <a:t> </a:t>
            </a:r>
            <a:r>
              <a:rPr lang="ru-RU" sz="2800" dirty="0" err="1"/>
              <a:t>критеріями</a:t>
            </a:r>
            <a:r>
              <a:rPr lang="ru-RU" sz="2800" dirty="0"/>
              <a:t>, </a:t>
            </a:r>
            <a:r>
              <a:rPr lang="ru-RU" sz="2800" dirty="0" err="1"/>
              <a:t>надання</a:t>
            </a:r>
            <a:r>
              <a:rPr lang="ru-RU" sz="2800" dirty="0"/>
              <a:t> </a:t>
            </a:r>
            <a:r>
              <a:rPr lang="ru-RU" sz="2800" dirty="0" err="1"/>
              <a:t>йому</a:t>
            </a:r>
            <a:r>
              <a:rPr lang="ru-RU" sz="2800" dirty="0"/>
              <a:t> </a:t>
            </a:r>
            <a:r>
              <a:rPr lang="ru-RU" sz="2800" dirty="0" err="1"/>
              <a:t>необхідної</a:t>
            </a:r>
            <a:r>
              <a:rPr lang="ru-RU" sz="2800" dirty="0"/>
              <a:t> </a:t>
            </a:r>
            <a:r>
              <a:rPr lang="ru-RU" sz="2800" dirty="0" err="1"/>
              <a:t>форми</a:t>
            </a:r>
            <a:r>
              <a:rPr lang="ru-RU" sz="2800" dirty="0"/>
              <a:t> з метою </a:t>
            </a:r>
            <a:r>
              <a:rPr lang="ru-RU" sz="2800" dirty="0" err="1"/>
              <a:t>найкращої</a:t>
            </a:r>
            <a:r>
              <a:rPr lang="ru-RU" sz="2800" dirty="0"/>
              <a:t> </a:t>
            </a:r>
            <a:r>
              <a:rPr lang="ru-RU" sz="2800" dirty="0" err="1" smtClean="0"/>
              <a:t>реалізації</a:t>
            </a:r>
            <a:r>
              <a:rPr lang="ru-RU" sz="2800" dirty="0" smtClean="0"/>
              <a:t> </a:t>
            </a:r>
            <a:r>
              <a:rPr lang="ru-RU" sz="2800" dirty="0" err="1"/>
              <a:t>визначених</a:t>
            </a:r>
            <a:r>
              <a:rPr lang="ru-RU" sz="2800" dirty="0"/>
              <a:t> </a:t>
            </a:r>
            <a:r>
              <a:rPr lang="ru-RU" sz="2800" dirty="0" err="1"/>
              <a:t>завдань</a:t>
            </a:r>
            <a:r>
              <a:rPr lang="ru-RU" sz="2800" dirty="0"/>
              <a:t>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1822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685800"/>
            <a:ext cx="8534400" cy="4525963"/>
          </a:xfrm>
        </p:spPr>
        <p:txBody>
          <a:bodyPr/>
          <a:lstStyle/>
          <a:p>
            <a:r>
              <a:rPr lang="ru-RU" sz="2800" b="1" dirty="0"/>
              <a:t>Форма </a:t>
            </a:r>
            <a:r>
              <a:rPr lang="ru-RU" sz="2800" dirty="0"/>
              <a:t>– </a:t>
            </a:r>
            <a:r>
              <a:rPr lang="ru-RU" sz="2800" dirty="0" err="1"/>
              <a:t>спосіб</a:t>
            </a:r>
            <a:r>
              <a:rPr lang="ru-RU" sz="2800" dirty="0"/>
              <a:t> </a:t>
            </a:r>
            <a:r>
              <a:rPr lang="ru-RU" sz="2800" dirty="0" err="1"/>
              <a:t>існування</a:t>
            </a:r>
            <a:r>
              <a:rPr lang="ru-RU" sz="2800" dirty="0"/>
              <a:t> </a:t>
            </a:r>
            <a:r>
              <a:rPr lang="ru-RU" sz="2800" dirty="0" err="1"/>
              <a:t>навчального</a:t>
            </a:r>
            <a:r>
              <a:rPr lang="ru-RU" sz="2800" dirty="0"/>
              <a:t> </a:t>
            </a:r>
            <a:r>
              <a:rPr lang="ru-RU" sz="2800" dirty="0" err="1"/>
              <a:t>процесу</a:t>
            </a:r>
            <a:r>
              <a:rPr lang="ru-RU" sz="2800" dirty="0"/>
              <a:t>, </a:t>
            </a:r>
            <a:r>
              <a:rPr lang="ru-RU" sz="2800" dirty="0" err="1"/>
              <a:t>оболонка</a:t>
            </a:r>
            <a:r>
              <a:rPr lang="ru-RU" sz="2800" dirty="0"/>
              <a:t> для </a:t>
            </a:r>
            <a:r>
              <a:rPr lang="ru-RU" sz="2800" dirty="0" err="1"/>
              <a:t>його</a:t>
            </a:r>
            <a:r>
              <a:rPr lang="ru-RU" sz="2800" dirty="0"/>
              <a:t> </a:t>
            </a:r>
            <a:r>
              <a:rPr lang="ru-RU" sz="2800" dirty="0" err="1"/>
              <a:t>внутрішньої</a:t>
            </a:r>
            <a:r>
              <a:rPr lang="ru-RU" sz="2800" dirty="0"/>
              <a:t> </a:t>
            </a:r>
            <a:r>
              <a:rPr lang="ru-RU" sz="2800" dirty="0" err="1"/>
              <a:t>сутності</a:t>
            </a:r>
            <a:r>
              <a:rPr lang="ru-RU" sz="2800" dirty="0"/>
              <a:t>, </a:t>
            </a:r>
            <a:r>
              <a:rPr lang="ru-RU" sz="2800" dirty="0" err="1"/>
              <a:t>логіки</a:t>
            </a:r>
            <a:r>
              <a:rPr lang="ru-RU" sz="2800" dirty="0"/>
              <a:t> і </a:t>
            </a:r>
            <a:r>
              <a:rPr lang="ru-RU" sz="2800" dirty="0" err="1"/>
              <a:t>змісту</a:t>
            </a:r>
            <a:r>
              <a:rPr lang="ru-RU" sz="2800" dirty="0"/>
              <a:t>. Форма, в першу </a:t>
            </a:r>
            <a:r>
              <a:rPr lang="ru-RU" sz="2800" dirty="0" err="1"/>
              <a:t>чергу</a:t>
            </a:r>
            <a:r>
              <a:rPr lang="ru-RU" sz="2800" dirty="0"/>
              <a:t>, </a:t>
            </a:r>
            <a:r>
              <a:rPr lang="ru-RU" sz="2800" dirty="0" err="1"/>
              <a:t>пов'язана</a:t>
            </a:r>
            <a:r>
              <a:rPr lang="ru-RU" sz="2800" dirty="0"/>
              <a:t> з </a:t>
            </a:r>
            <a:r>
              <a:rPr lang="ru-RU" sz="2800" dirty="0" err="1"/>
              <a:t>кількістю</a:t>
            </a:r>
            <a:r>
              <a:rPr lang="ru-RU" sz="2800" dirty="0"/>
              <a:t> </a:t>
            </a:r>
            <a:r>
              <a:rPr lang="ru-RU" sz="2800" dirty="0" err="1"/>
              <a:t>учнів</a:t>
            </a:r>
            <a:r>
              <a:rPr lang="ru-RU" sz="2800" dirty="0"/>
              <a:t>, </a:t>
            </a:r>
            <a:r>
              <a:rPr lang="ru-RU" sz="2800" dirty="0" err="1"/>
              <a:t>місцем</a:t>
            </a:r>
            <a:r>
              <a:rPr lang="ru-RU" sz="2800" dirty="0"/>
              <a:t> і часом </a:t>
            </a:r>
            <a:r>
              <a:rPr lang="ru-RU" sz="2800" dirty="0" err="1"/>
              <a:t>навчання</a:t>
            </a:r>
            <a:r>
              <a:rPr lang="ru-RU" sz="2800" dirty="0"/>
              <a:t>, порядком </a:t>
            </a:r>
            <a:r>
              <a:rPr lang="ru-RU" sz="2800" dirty="0" err="1"/>
              <a:t>його</a:t>
            </a:r>
            <a:r>
              <a:rPr lang="ru-RU" sz="2800" dirty="0"/>
              <a:t> </a:t>
            </a:r>
            <a:r>
              <a:rPr lang="ru-RU" sz="2800" dirty="0" err="1"/>
              <a:t>здійснення</a:t>
            </a:r>
            <a:r>
              <a:rPr lang="ru-RU" sz="2800" dirty="0"/>
              <a:t> і </a:t>
            </a:r>
            <a:r>
              <a:rPr lang="ru-RU" sz="2800" dirty="0" err="1"/>
              <a:t>ін</a:t>
            </a:r>
            <a:r>
              <a:rPr lang="ru-RU" sz="2800" dirty="0"/>
              <a:t>.</a:t>
            </a:r>
          </a:p>
          <a:p>
            <a:r>
              <a:rPr lang="ru-RU" sz="2800" b="1" dirty="0"/>
              <a:t>Метод</a:t>
            </a:r>
            <a:r>
              <a:rPr lang="ru-RU" sz="2800" dirty="0"/>
              <a:t> – шлях </a:t>
            </a:r>
            <a:r>
              <a:rPr lang="ru-RU" sz="2800" dirty="0" err="1"/>
              <a:t>досягнення</a:t>
            </a:r>
            <a:r>
              <a:rPr lang="ru-RU" sz="2800" dirty="0"/>
              <a:t> мети і </a:t>
            </a:r>
            <a:r>
              <a:rPr lang="ru-RU" sz="2800" dirty="0" err="1"/>
              <a:t>завдань</a:t>
            </a:r>
            <a:r>
              <a:rPr lang="ru-RU" sz="2800" dirty="0"/>
              <a:t> </a:t>
            </a:r>
            <a:r>
              <a:rPr lang="ru-RU" sz="2800" dirty="0" err="1"/>
              <a:t>навчання</a:t>
            </a:r>
            <a:r>
              <a:rPr lang="ru-RU" sz="2800" dirty="0"/>
              <a:t>.</a:t>
            </a:r>
          </a:p>
          <a:p>
            <a:r>
              <a:rPr lang="ru-RU" sz="2800" b="1" dirty="0" err="1"/>
              <a:t>Засіб</a:t>
            </a:r>
            <a:r>
              <a:rPr lang="ru-RU" sz="2800" b="1" dirty="0"/>
              <a:t> </a:t>
            </a:r>
            <a:r>
              <a:rPr lang="ru-RU" sz="2800" dirty="0"/>
              <a:t>– предметна </a:t>
            </a:r>
            <a:r>
              <a:rPr lang="ru-RU" sz="2800" dirty="0" err="1"/>
              <a:t>підтримка</a:t>
            </a:r>
            <a:r>
              <a:rPr lang="ru-RU" sz="2800" dirty="0"/>
              <a:t> </a:t>
            </a:r>
            <a:r>
              <a:rPr lang="ru-RU" sz="2800" dirty="0" err="1"/>
              <a:t>навчального</a:t>
            </a:r>
            <a:r>
              <a:rPr lang="ru-RU" sz="2800" dirty="0"/>
              <a:t> </a:t>
            </a:r>
            <a:r>
              <a:rPr lang="ru-RU" sz="2800" dirty="0" err="1"/>
              <a:t>процесу</a:t>
            </a:r>
            <a:r>
              <a:rPr lang="ru-RU" sz="2800" dirty="0"/>
              <a:t>. </a:t>
            </a:r>
            <a:r>
              <a:rPr lang="ru-RU" sz="2800" dirty="0" err="1"/>
              <a:t>Засобами</a:t>
            </a:r>
            <a:r>
              <a:rPr lang="ru-RU" sz="2800" dirty="0"/>
              <a:t> є голос (</a:t>
            </a:r>
            <a:r>
              <a:rPr lang="ru-RU" sz="2800" dirty="0" err="1"/>
              <a:t>мова</a:t>
            </a:r>
            <a:r>
              <a:rPr lang="ru-RU" sz="2800" dirty="0"/>
              <a:t>) </a:t>
            </a:r>
            <a:r>
              <a:rPr lang="ru-RU" sz="2800" dirty="0" err="1"/>
              <a:t>вчителя</a:t>
            </a:r>
            <a:r>
              <a:rPr lang="ru-RU" sz="2800" dirty="0"/>
              <a:t>, </a:t>
            </a:r>
            <a:r>
              <a:rPr lang="ru-RU" sz="2800" dirty="0" err="1"/>
              <a:t>його</a:t>
            </a:r>
            <a:r>
              <a:rPr lang="ru-RU" sz="2800" dirty="0"/>
              <a:t> </a:t>
            </a:r>
            <a:r>
              <a:rPr lang="ru-RU" sz="2800" dirty="0" err="1"/>
              <a:t>майстерність</a:t>
            </a:r>
            <a:r>
              <a:rPr lang="ru-RU" sz="2800" dirty="0"/>
              <a:t> в широкому </a:t>
            </a:r>
            <a:r>
              <a:rPr lang="ru-RU" sz="2800" dirty="0" err="1"/>
              <a:t>розумінні</a:t>
            </a:r>
            <a:r>
              <a:rPr lang="ru-RU" sz="2800" dirty="0"/>
              <a:t>, </a:t>
            </a:r>
            <a:r>
              <a:rPr lang="ru-RU" sz="2800" dirty="0" err="1" smtClean="0"/>
              <a:t>підручники</a:t>
            </a:r>
            <a:r>
              <a:rPr lang="ru-RU" sz="2800" dirty="0"/>
              <a:t>, </a:t>
            </a:r>
            <a:r>
              <a:rPr lang="ru-RU" sz="2800" dirty="0" err="1"/>
              <a:t>шкільне</a:t>
            </a:r>
            <a:r>
              <a:rPr lang="ru-RU" sz="2800" dirty="0"/>
              <a:t> </a:t>
            </a:r>
            <a:r>
              <a:rPr lang="ru-RU" sz="2800" dirty="0" err="1"/>
              <a:t>обладнання</a:t>
            </a:r>
            <a:r>
              <a:rPr lang="ru-RU" sz="2800" dirty="0"/>
              <a:t> і т.д.</a:t>
            </a:r>
          </a:p>
          <a:p>
            <a:r>
              <a:rPr lang="ru-RU" sz="2800" b="1" dirty="0"/>
              <a:t>Результат</a:t>
            </a:r>
            <a:r>
              <a:rPr lang="ru-RU" sz="2800" dirty="0"/>
              <a:t> (</a:t>
            </a:r>
            <a:r>
              <a:rPr lang="ru-RU" sz="2800" dirty="0" err="1"/>
              <a:t>продукти</a:t>
            </a:r>
            <a:r>
              <a:rPr lang="ru-RU" sz="2800" dirty="0"/>
              <a:t> </a:t>
            </a:r>
            <a:r>
              <a:rPr lang="ru-RU" sz="2800" dirty="0" err="1"/>
              <a:t>навчання</a:t>
            </a:r>
            <a:r>
              <a:rPr lang="ru-RU" sz="2800" dirty="0"/>
              <a:t>) – </a:t>
            </a:r>
            <a:r>
              <a:rPr lang="ru-RU" sz="2800" dirty="0" err="1"/>
              <a:t>це</a:t>
            </a:r>
            <a:r>
              <a:rPr lang="ru-RU" sz="2800" dirty="0"/>
              <a:t> </a:t>
            </a:r>
            <a:r>
              <a:rPr lang="ru-RU" sz="2800" dirty="0" err="1"/>
              <a:t>кінцеві</a:t>
            </a:r>
            <a:r>
              <a:rPr lang="ru-RU" sz="2800" dirty="0"/>
              <a:t> </a:t>
            </a:r>
            <a:r>
              <a:rPr lang="ru-RU" sz="2800" dirty="0" err="1"/>
              <a:t>наслідки</a:t>
            </a:r>
            <a:r>
              <a:rPr lang="ru-RU" sz="2800" dirty="0"/>
              <a:t> </a:t>
            </a:r>
            <a:r>
              <a:rPr lang="ru-RU" sz="2800" dirty="0" err="1" smtClean="0"/>
              <a:t>навчального</a:t>
            </a:r>
            <a:r>
              <a:rPr lang="ru-RU" sz="2800" dirty="0" smtClean="0"/>
              <a:t> </a:t>
            </a:r>
            <a:r>
              <a:rPr lang="ru-RU" sz="2800" dirty="0" err="1"/>
              <a:t>процесу</a:t>
            </a:r>
            <a:r>
              <a:rPr lang="ru-RU" sz="2800" dirty="0"/>
              <a:t>, </a:t>
            </a:r>
            <a:r>
              <a:rPr lang="ru-RU" sz="2800" dirty="0" err="1"/>
              <a:t>ступінь</a:t>
            </a:r>
            <a:r>
              <a:rPr lang="ru-RU" sz="2800" dirty="0"/>
              <a:t> </a:t>
            </a:r>
            <a:r>
              <a:rPr lang="ru-RU" sz="2800" dirty="0" err="1"/>
              <a:t>реалізації</a:t>
            </a:r>
            <a:r>
              <a:rPr lang="ru-RU" sz="2800" dirty="0"/>
              <a:t> </a:t>
            </a:r>
            <a:r>
              <a:rPr lang="ru-RU" sz="2800" dirty="0" err="1"/>
              <a:t>визначеної</a:t>
            </a:r>
            <a:r>
              <a:rPr lang="ru-RU" sz="2800" dirty="0"/>
              <a:t> мети.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320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Діяльність</a:t>
            </a:r>
            <a:r>
              <a:rPr lang="ru-RU" b="1" dirty="0"/>
              <a:t> педагога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/>
              <a:t>1. </a:t>
            </a:r>
            <a:r>
              <a:rPr lang="ru-RU" sz="2800" dirty="0" err="1"/>
              <a:t>Роз'яснення</a:t>
            </a:r>
            <a:r>
              <a:rPr lang="ru-RU" sz="2800" dirty="0"/>
              <a:t> </a:t>
            </a:r>
            <a:r>
              <a:rPr lang="ru-RU" sz="2800" dirty="0" err="1"/>
              <a:t>учням</a:t>
            </a:r>
            <a:r>
              <a:rPr lang="ru-RU" sz="2800" dirty="0"/>
              <a:t> мети і </a:t>
            </a:r>
            <a:r>
              <a:rPr lang="ru-RU" sz="2800" dirty="0" err="1"/>
              <a:t>завдань</a:t>
            </a:r>
            <a:r>
              <a:rPr lang="ru-RU" sz="2800" dirty="0"/>
              <a:t> </a:t>
            </a:r>
            <a:r>
              <a:rPr lang="ru-RU" sz="2800" dirty="0" err="1"/>
              <a:t>навчання</a:t>
            </a:r>
            <a:r>
              <a:rPr lang="ru-RU" sz="2800" dirty="0"/>
              <a:t>.</a:t>
            </a:r>
          </a:p>
          <a:p>
            <a:pPr marL="0" indent="0">
              <a:buNone/>
            </a:pPr>
            <a:r>
              <a:rPr lang="ru-RU" sz="2800" dirty="0"/>
              <a:t>2. </a:t>
            </a:r>
            <a:r>
              <a:rPr lang="ru-RU" sz="2800" dirty="0" err="1"/>
              <a:t>Повідомлення</a:t>
            </a:r>
            <a:r>
              <a:rPr lang="ru-RU" sz="2800" dirty="0"/>
              <a:t> </a:t>
            </a:r>
            <a:r>
              <a:rPr lang="ru-RU" sz="2800" dirty="0" err="1"/>
              <a:t>нових</a:t>
            </a:r>
            <a:r>
              <a:rPr lang="ru-RU" sz="2800" dirty="0"/>
              <a:t> </a:t>
            </a:r>
            <a:r>
              <a:rPr lang="ru-RU" sz="2800" dirty="0" err="1"/>
              <a:t>знань</a:t>
            </a:r>
            <a:r>
              <a:rPr lang="ru-RU" sz="2800" dirty="0"/>
              <a:t>.</a:t>
            </a:r>
          </a:p>
          <a:p>
            <a:pPr marL="0" indent="0">
              <a:buNone/>
            </a:pPr>
            <a:r>
              <a:rPr lang="ru-RU" sz="2800" dirty="0"/>
              <a:t>3. </a:t>
            </a:r>
            <a:r>
              <a:rPr lang="ru-RU" sz="2800" dirty="0" err="1"/>
              <a:t>Управління</a:t>
            </a:r>
            <a:r>
              <a:rPr lang="ru-RU" sz="2800" dirty="0"/>
              <a:t> </a:t>
            </a:r>
            <a:r>
              <a:rPr lang="ru-RU" sz="2800" dirty="0" err="1"/>
              <a:t>процесом</a:t>
            </a:r>
            <a:r>
              <a:rPr lang="ru-RU" sz="2800" dirty="0"/>
              <a:t> </a:t>
            </a:r>
            <a:r>
              <a:rPr lang="ru-RU" sz="2800" dirty="0" err="1"/>
              <a:t>усвідомлення</a:t>
            </a:r>
            <a:r>
              <a:rPr lang="ru-RU" sz="2800" dirty="0"/>
              <a:t> і </a:t>
            </a:r>
            <a:r>
              <a:rPr lang="ru-RU" sz="2800" dirty="0" err="1"/>
              <a:t>набуття</a:t>
            </a:r>
            <a:r>
              <a:rPr lang="ru-RU" sz="2800" dirty="0"/>
              <a:t> </a:t>
            </a:r>
            <a:r>
              <a:rPr lang="ru-RU" sz="2800" dirty="0" err="1"/>
              <a:t>знань</a:t>
            </a:r>
            <a:r>
              <a:rPr lang="ru-RU" sz="2800" dirty="0"/>
              <a:t>, </a:t>
            </a:r>
            <a:r>
              <a:rPr lang="ru-RU" sz="2800" dirty="0" err="1"/>
              <a:t>умінь</a:t>
            </a:r>
            <a:r>
              <a:rPr lang="ru-RU" sz="2800" dirty="0"/>
              <a:t>.</a:t>
            </a:r>
          </a:p>
          <a:p>
            <a:pPr marL="0" indent="0">
              <a:buNone/>
            </a:pPr>
            <a:r>
              <a:rPr lang="ru-RU" sz="2800" dirty="0"/>
              <a:t>4. </a:t>
            </a:r>
            <a:r>
              <a:rPr lang="ru-RU" sz="2800" dirty="0" err="1"/>
              <a:t>Управління</a:t>
            </a:r>
            <a:r>
              <a:rPr lang="ru-RU" sz="2800" dirty="0"/>
              <a:t> </a:t>
            </a:r>
            <a:r>
              <a:rPr lang="ru-RU" sz="2800" dirty="0" err="1"/>
              <a:t>процесом</a:t>
            </a:r>
            <a:r>
              <a:rPr lang="ru-RU" sz="2800" dirty="0"/>
              <a:t> </a:t>
            </a:r>
            <a:r>
              <a:rPr lang="ru-RU" sz="2800" dirty="0" err="1"/>
              <a:t>пізнання</a:t>
            </a:r>
            <a:r>
              <a:rPr lang="ru-RU" sz="2800" dirty="0"/>
              <a:t> </a:t>
            </a:r>
            <a:r>
              <a:rPr lang="ru-RU" sz="2800" dirty="0" err="1"/>
              <a:t>наукових</a:t>
            </a:r>
            <a:r>
              <a:rPr lang="ru-RU" sz="2800" dirty="0"/>
              <a:t> </a:t>
            </a:r>
            <a:r>
              <a:rPr lang="ru-RU" sz="2800" dirty="0" err="1"/>
              <a:t>закономірностей</a:t>
            </a:r>
            <a:r>
              <a:rPr lang="ru-RU" sz="2800" dirty="0"/>
              <a:t> і </a:t>
            </a:r>
            <a:r>
              <a:rPr lang="ru-RU" sz="2800" dirty="0" err="1"/>
              <a:t>законів</a:t>
            </a:r>
            <a:r>
              <a:rPr lang="ru-RU" sz="2800" dirty="0"/>
              <a:t>.</a:t>
            </a:r>
          </a:p>
          <a:p>
            <a:pPr marL="0" indent="0">
              <a:buNone/>
            </a:pPr>
            <a:r>
              <a:rPr lang="ru-RU" sz="2800" dirty="0"/>
              <a:t>5. </a:t>
            </a:r>
            <a:r>
              <a:rPr lang="ru-RU" sz="2800" dirty="0" err="1"/>
              <a:t>Управління</a:t>
            </a:r>
            <a:r>
              <a:rPr lang="ru-RU" sz="2800" dirty="0"/>
              <a:t> </a:t>
            </a:r>
            <a:r>
              <a:rPr lang="ru-RU" sz="2800" dirty="0" err="1"/>
              <a:t>процесом</a:t>
            </a:r>
            <a:r>
              <a:rPr lang="ru-RU" sz="2800" dirty="0"/>
              <a:t> переходу </a:t>
            </a:r>
            <a:r>
              <a:rPr lang="ru-RU" sz="2800" dirty="0" err="1"/>
              <a:t>від</a:t>
            </a:r>
            <a:r>
              <a:rPr lang="ru-RU" sz="2800" dirty="0"/>
              <a:t> </a:t>
            </a:r>
            <a:r>
              <a:rPr lang="ru-RU" sz="2800" dirty="0" err="1"/>
              <a:t>теорії</a:t>
            </a:r>
            <a:r>
              <a:rPr lang="ru-RU" sz="2800" dirty="0"/>
              <a:t> до практики.</a:t>
            </a:r>
          </a:p>
          <a:p>
            <a:pPr marL="0" indent="0">
              <a:buNone/>
            </a:pPr>
            <a:r>
              <a:rPr lang="ru-RU" sz="2800" dirty="0"/>
              <a:t>6. </a:t>
            </a:r>
            <a:r>
              <a:rPr lang="ru-RU" sz="2800" dirty="0" err="1"/>
              <a:t>Організація</a:t>
            </a:r>
            <a:r>
              <a:rPr lang="ru-RU" sz="2800" dirty="0"/>
              <a:t> </a:t>
            </a:r>
            <a:r>
              <a:rPr lang="ru-RU" sz="2800" dirty="0" err="1"/>
              <a:t>евристичної</a:t>
            </a:r>
            <a:r>
              <a:rPr lang="ru-RU" sz="2800" dirty="0"/>
              <a:t> і </a:t>
            </a:r>
            <a:r>
              <a:rPr lang="ru-RU" sz="2800" dirty="0" err="1"/>
              <a:t>дослідницької</a:t>
            </a:r>
            <a:r>
              <a:rPr lang="ru-RU" sz="2800" dirty="0"/>
              <a:t> </a:t>
            </a:r>
            <a:r>
              <a:rPr lang="ru-RU" sz="2800" dirty="0" err="1"/>
              <a:t>діяльності</a:t>
            </a:r>
            <a:r>
              <a:rPr lang="ru-RU" sz="2800" dirty="0"/>
              <a:t>.</a:t>
            </a:r>
          </a:p>
          <a:p>
            <a:pPr marL="0" indent="0">
              <a:buNone/>
            </a:pPr>
            <a:r>
              <a:rPr lang="ru-RU" sz="2800" dirty="0"/>
              <a:t>7. </a:t>
            </a:r>
            <a:r>
              <a:rPr lang="ru-RU" sz="2800" dirty="0" err="1"/>
              <a:t>Перевірка</a:t>
            </a:r>
            <a:r>
              <a:rPr lang="ru-RU" sz="2800" dirty="0"/>
              <a:t>, </a:t>
            </a:r>
            <a:r>
              <a:rPr lang="ru-RU" sz="2800" dirty="0" err="1"/>
              <a:t>оцінка</a:t>
            </a:r>
            <a:r>
              <a:rPr lang="ru-RU" sz="2800" dirty="0"/>
              <a:t> </a:t>
            </a:r>
            <a:r>
              <a:rPr lang="ru-RU" sz="2800" dirty="0" err="1"/>
              <a:t>змін</a:t>
            </a:r>
            <a:r>
              <a:rPr lang="ru-RU" sz="2800" dirty="0"/>
              <a:t> у </a:t>
            </a:r>
            <a:r>
              <a:rPr lang="ru-RU" sz="2800" dirty="0" err="1"/>
              <a:t>навчанні</a:t>
            </a:r>
            <a:r>
              <a:rPr lang="ru-RU" sz="2800" dirty="0"/>
              <a:t> і </a:t>
            </a:r>
            <a:r>
              <a:rPr lang="ru-RU" sz="2800" dirty="0" err="1"/>
              <a:t>розвитку</a:t>
            </a:r>
            <a:r>
              <a:rPr lang="ru-RU" sz="2800" dirty="0"/>
              <a:t> </a:t>
            </a:r>
            <a:r>
              <a:rPr lang="ru-RU" sz="2800" dirty="0" err="1"/>
              <a:t>учнів</a:t>
            </a:r>
            <a:r>
              <a:rPr lang="ru-RU" sz="28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180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Діяльність</a:t>
            </a:r>
            <a:r>
              <a:rPr lang="ru-RU" b="1" dirty="0"/>
              <a:t> </a:t>
            </a:r>
            <a:r>
              <a:rPr lang="ru-RU" b="1" dirty="0" err="1"/>
              <a:t>учнів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uk-UA" sz="3000" dirty="0"/>
              <a:t>1. Створення позитивної мотивації навчання.</a:t>
            </a:r>
          </a:p>
          <a:p>
            <a:pPr marL="0" indent="0">
              <a:buNone/>
            </a:pPr>
            <a:r>
              <a:rPr lang="uk-UA" sz="3000" dirty="0"/>
              <a:t>2. Сприйняття нових знань, умінь.</a:t>
            </a:r>
          </a:p>
          <a:p>
            <a:pPr marL="0" indent="0">
              <a:buNone/>
            </a:pPr>
            <a:r>
              <a:rPr lang="uk-UA" sz="3000" dirty="0"/>
              <a:t>3. Аналіз, синтез, порівняння, співставлення, систематизація.</a:t>
            </a:r>
          </a:p>
          <a:p>
            <a:pPr marL="0" indent="0">
              <a:buNone/>
            </a:pPr>
            <a:r>
              <a:rPr lang="uk-UA" sz="3000" dirty="0"/>
              <a:t>4. Пізнання закономірностей і законів, розуміння причинно-наслідкових зв'язків.</a:t>
            </a:r>
          </a:p>
          <a:p>
            <a:pPr marL="0" indent="0">
              <a:buNone/>
            </a:pPr>
            <a:r>
              <a:rPr lang="uk-UA" sz="3000" dirty="0"/>
              <a:t>5. Набуття умінь і навичок, їх систематизація.</a:t>
            </a:r>
          </a:p>
          <a:p>
            <a:pPr marL="0" indent="0">
              <a:buNone/>
            </a:pPr>
            <a:r>
              <a:rPr lang="uk-UA" sz="3000" dirty="0"/>
              <a:t>6. Самостійне розв'язання навчальних проблем.</a:t>
            </a:r>
          </a:p>
          <a:p>
            <a:pPr marL="0" indent="0">
              <a:buNone/>
            </a:pPr>
            <a:r>
              <a:rPr lang="uk-UA" sz="3000" dirty="0"/>
              <a:t>7. Самоконтроль, самодіагностика досягнень.</a:t>
            </a:r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105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2000">
                <a:schemeClr val="tx2">
                  <a:alpha val="50000"/>
                </a:schemeClr>
              </a:gs>
              <a:gs pos="100000">
                <a:srgbClr val="663012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30725" name="Рисунок 6" descr="0_8d705_4ec530c8_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313"/>
            <a:ext cx="32766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Рамка 3"/>
          <p:cNvSpPr/>
          <p:nvPr/>
        </p:nvSpPr>
        <p:spPr>
          <a:xfrm rot="16200000" flipV="1">
            <a:off x="1535885" y="-750123"/>
            <a:ext cx="6143668" cy="8358246"/>
          </a:xfrm>
          <a:prstGeom prst="frame">
            <a:avLst>
              <a:gd name="adj1" fmla="val 795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9" name="Рисунок 8" descr="0_5b0ab_31a270ea_XL.jpeg"/>
          <p:cNvPicPr>
            <a:picLocks noChangeAspect="1"/>
          </p:cNvPicPr>
          <p:nvPr/>
        </p:nvPicPr>
        <p:blipFill>
          <a:blip r:embed="rId5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  <a:duotone>
              <a:prstClr val="black"/>
              <a:srgbClr val="FF33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4500562" y="3629973"/>
            <a:ext cx="4175132" cy="2839090"/>
          </a:xfrm>
          <a:prstGeom prst="rect">
            <a:avLst/>
          </a:prstGeom>
        </p:spPr>
      </p:pic>
      <p:pic>
        <p:nvPicPr>
          <p:cNvPr id="1026" name="Picture 2" descr="C:\Documents and Settings\Иятта\Рабочий стол\ЭТО СРОЧНО\Новая папка\звоночек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58063" y="5000625"/>
            <a:ext cx="1500187" cy="146843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0729" name="TextBox 12"/>
          <p:cNvSpPr txBox="1">
            <a:spLocks noChangeArrowheads="1"/>
          </p:cNvSpPr>
          <p:nvPr/>
        </p:nvSpPr>
        <p:spPr bwMode="auto">
          <a:xfrm rot="-587038">
            <a:off x="5014913" y="5116513"/>
            <a:ext cx="29702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uk-UA" sz="1800" b="1" i="1" smtClean="0">
                <a:solidFill>
                  <a:srgbClr val="7A0000"/>
                </a:solidFill>
                <a:latin typeface="Garamond" pitchFamily="18" charset="0"/>
              </a:rPr>
              <a:t>1 </a:t>
            </a:r>
            <a:r>
              <a:rPr lang="ru-RU" altLang="uk-UA" sz="1800" b="1" i="1" smtClean="0">
                <a:solidFill>
                  <a:srgbClr val="7A0000"/>
                </a:solidFill>
                <a:latin typeface="Garamond" pitchFamily="18" charset="0"/>
              </a:rPr>
              <a:t>вересня -          День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 b="1" i="1" smtClean="0">
                <a:solidFill>
                  <a:srgbClr val="7A0000"/>
                </a:solidFill>
                <a:latin typeface="Garamond" pitchFamily="18" charset="0"/>
              </a:rPr>
              <a:t>                               Знань</a:t>
            </a:r>
          </a:p>
        </p:txBody>
      </p:sp>
      <p:sp>
        <p:nvSpPr>
          <p:cNvPr id="10" name="Прямоугольник 9"/>
          <p:cNvSpPr/>
          <p:nvPr/>
        </p:nvSpPr>
        <p:spPr>
          <a:xfrm rot="20405760">
            <a:off x="2147103" y="3013501"/>
            <a:ext cx="5442901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dirty="0" err="1" smtClean="0">
                <a:ln w="50800"/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  <a:latin typeface="Cambria" pitchFamily="18" charset="0"/>
              </a:rPr>
              <a:t>Дякуємо</a:t>
            </a:r>
            <a:r>
              <a:rPr lang="ru-RU" sz="4800" b="1" i="1" dirty="0" smtClean="0">
                <a:ln w="50800"/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  <a:latin typeface="Cambria" pitchFamily="18" charset="0"/>
              </a:rPr>
              <a:t> </a:t>
            </a:r>
            <a:r>
              <a:rPr lang="ru-RU" sz="4800" b="1" i="1" dirty="0">
                <a:ln w="50800"/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  <a:latin typeface="Cambria" pitchFamily="18" charset="0"/>
              </a:rPr>
              <a:t>за </a:t>
            </a:r>
            <a:r>
              <a:rPr lang="ru-RU" sz="4800" b="1" i="1" dirty="0" err="1">
                <a:ln w="50800"/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  <a:latin typeface="Cambria" pitchFamily="18" charset="0"/>
              </a:rPr>
              <a:t>увагу</a:t>
            </a:r>
            <a:r>
              <a:rPr lang="ru-RU" sz="4800" b="1" i="1" dirty="0">
                <a:ln w="50800"/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  <a:latin typeface="Cambria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50860451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План семінару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525963"/>
          </a:xfrm>
        </p:spPr>
        <p:txBody>
          <a:bodyPr/>
          <a:lstStyle/>
          <a:p>
            <a:r>
              <a:rPr lang="uk-UA" dirty="0" smtClean="0"/>
              <a:t>Виступ заступника директора з НВР </a:t>
            </a:r>
            <a:r>
              <a:rPr lang="uk-UA" dirty="0" err="1" smtClean="0"/>
              <a:t>Кутенської</a:t>
            </a:r>
            <a:r>
              <a:rPr lang="uk-UA" dirty="0" smtClean="0"/>
              <a:t> І.М. «Дидактика як теорія освіти і навчання».</a:t>
            </a:r>
            <a:endParaRPr lang="uk-UA" dirty="0" smtClean="0"/>
          </a:p>
          <a:p>
            <a:r>
              <a:rPr lang="uk-UA" dirty="0" smtClean="0"/>
              <a:t>Виступ </a:t>
            </a:r>
            <a:r>
              <a:rPr lang="uk-UA" dirty="0" smtClean="0"/>
              <a:t>заступника директора з НВР </a:t>
            </a:r>
            <a:r>
              <a:rPr lang="uk-UA" dirty="0" err="1" smtClean="0"/>
              <a:t>Віннікової</a:t>
            </a:r>
            <a:r>
              <a:rPr lang="uk-UA" dirty="0" smtClean="0"/>
              <a:t> О.М. «Про результати відвідування уроків вчителів школи».</a:t>
            </a:r>
          </a:p>
          <a:p>
            <a:r>
              <a:rPr lang="uk-UA" dirty="0" smtClean="0"/>
              <a:t>Виступ директора школи </a:t>
            </a:r>
            <a:r>
              <a:rPr lang="uk-UA" dirty="0" err="1" smtClean="0"/>
              <a:t>Закіпної</a:t>
            </a:r>
            <a:r>
              <a:rPr lang="uk-UA" dirty="0" smtClean="0"/>
              <a:t> Л.М. «Про якість проведення уроків».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603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1295400"/>
            <a:ext cx="8229600" cy="494982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Дидактика як </a:t>
            </a:r>
            <a:r>
              <a:rPr lang="ru-RU" sz="48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теорія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48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освіти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і </a:t>
            </a:r>
            <a:r>
              <a:rPr lang="ru-RU" sz="48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навчання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</a:t>
            </a:r>
            <a:r>
              <a:rPr lang="ru-RU" sz="48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доповідач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– </a:t>
            </a:r>
            <a:r>
              <a:rPr lang="ru-RU" sz="48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Кутенська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І.М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.)</a:t>
            </a:r>
            <a:br>
              <a:rPr lang="ru-RU" sz="4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48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810000"/>
            <a:ext cx="27432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6661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Дидактика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600200"/>
            <a:ext cx="73152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err="1" smtClean="0"/>
              <a:t>це</a:t>
            </a:r>
            <a:r>
              <a:rPr lang="ru-RU" sz="4000" dirty="0" smtClean="0"/>
              <a:t> </a:t>
            </a:r>
            <a:r>
              <a:rPr lang="ru-RU" sz="4000" dirty="0"/>
              <a:t>наука про </a:t>
            </a:r>
            <a:r>
              <a:rPr lang="ru-RU" sz="4000" dirty="0" err="1"/>
              <a:t>навчання</a:t>
            </a:r>
            <a:r>
              <a:rPr lang="ru-RU" sz="4000" dirty="0"/>
              <a:t> і </a:t>
            </a:r>
            <a:r>
              <a:rPr lang="ru-RU" sz="4000" dirty="0" err="1"/>
              <a:t>освіту</a:t>
            </a:r>
            <a:r>
              <a:rPr lang="ru-RU" sz="4000" dirty="0"/>
              <a:t>, 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 err="1" smtClean="0"/>
              <a:t>їх</a:t>
            </a:r>
            <a:r>
              <a:rPr lang="ru-RU" sz="4000" dirty="0" smtClean="0"/>
              <a:t> </a:t>
            </a:r>
            <a:r>
              <a:rPr lang="ru-RU" sz="4000" dirty="0"/>
              <a:t>мету і </a:t>
            </a:r>
            <a:r>
              <a:rPr lang="ru-RU" sz="4000" dirty="0" err="1"/>
              <a:t>завдання</a:t>
            </a:r>
            <a:r>
              <a:rPr lang="ru-RU" sz="4000" dirty="0"/>
              <a:t>, </a:t>
            </a:r>
            <a:r>
              <a:rPr lang="ru-RU" sz="4000" dirty="0" err="1"/>
              <a:t>зміст</a:t>
            </a:r>
            <a:r>
              <a:rPr lang="ru-RU" sz="4000" dirty="0"/>
              <a:t>, </a:t>
            </a:r>
            <a:r>
              <a:rPr lang="ru-RU" sz="4000" dirty="0" err="1"/>
              <a:t>методи</a:t>
            </a:r>
            <a:r>
              <a:rPr lang="ru-RU" sz="4000" dirty="0"/>
              <a:t>, </a:t>
            </a:r>
            <a:r>
              <a:rPr lang="ru-RU" sz="4000" dirty="0" err="1"/>
              <a:t>форми</a:t>
            </a:r>
            <a:r>
              <a:rPr lang="ru-RU" sz="4000" dirty="0"/>
              <a:t>, </a:t>
            </a:r>
            <a:r>
              <a:rPr lang="ru-RU" sz="4000" dirty="0" err="1"/>
              <a:t>засоби</a:t>
            </a:r>
            <a:r>
              <a:rPr lang="ru-RU" sz="4000" dirty="0"/>
              <a:t>, </a:t>
            </a:r>
            <a:r>
              <a:rPr lang="ru-RU" sz="4000" dirty="0" err="1"/>
              <a:t>організацію</a:t>
            </a:r>
            <a:r>
              <a:rPr lang="ru-RU" sz="4000" dirty="0"/>
              <a:t>, </a:t>
            </a:r>
            <a:r>
              <a:rPr lang="ru-RU" sz="4000" dirty="0" err="1"/>
              <a:t>досягнуті</a:t>
            </a:r>
            <a:r>
              <a:rPr lang="ru-RU" sz="4000" dirty="0"/>
              <a:t> </a:t>
            </a:r>
            <a:r>
              <a:rPr lang="ru-RU" sz="4000" dirty="0" err="1"/>
              <a:t>результати</a:t>
            </a:r>
            <a:r>
              <a:rPr lang="ru-RU" sz="4000" dirty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4419600"/>
            <a:ext cx="21590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036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100" y="228600"/>
            <a:ext cx="6553200" cy="1143000"/>
          </a:xfrm>
        </p:spPr>
        <p:txBody>
          <a:bodyPr/>
          <a:lstStyle/>
          <a:p>
            <a:r>
              <a:rPr lang="ru-RU" b="1" dirty="0" err="1"/>
              <a:t>Завдання</a:t>
            </a:r>
            <a:r>
              <a:rPr lang="ru-RU" b="1" dirty="0"/>
              <a:t> дидактики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687763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/>
              <a:t>а</a:t>
            </a:r>
            <a:r>
              <a:rPr lang="ru-RU" sz="4000" dirty="0"/>
              <a:t>) </a:t>
            </a:r>
            <a:r>
              <a:rPr lang="ru-RU" sz="3600" dirty="0" err="1"/>
              <a:t>визначати</a:t>
            </a:r>
            <a:r>
              <a:rPr lang="ru-RU" sz="3600" dirty="0"/>
              <a:t> </a:t>
            </a:r>
            <a:r>
              <a:rPr lang="ru-RU" sz="3600" dirty="0" err="1"/>
              <a:t>зміст</a:t>
            </a:r>
            <a:r>
              <a:rPr lang="ru-RU" sz="3600" dirty="0"/>
              <a:t> </a:t>
            </a:r>
            <a:r>
              <a:rPr lang="ru-RU" sz="3600" dirty="0" err="1"/>
              <a:t>освіти</a:t>
            </a:r>
            <a:r>
              <a:rPr lang="ru-RU" sz="3600" dirty="0"/>
              <a:t> </a:t>
            </a:r>
            <a:r>
              <a:rPr lang="ru-RU" sz="3600" dirty="0" err="1"/>
              <a:t>нових</a:t>
            </a:r>
            <a:r>
              <a:rPr lang="ru-RU" sz="3600" dirty="0"/>
              <a:t> </a:t>
            </a:r>
            <a:r>
              <a:rPr lang="ru-RU" sz="3600" dirty="0" err="1"/>
              <a:t>поколінь</a:t>
            </a:r>
            <a:r>
              <a:rPr lang="ru-RU" sz="3600" dirty="0"/>
              <a:t>; </a:t>
            </a:r>
          </a:p>
          <a:p>
            <a:pPr marL="0" indent="0">
              <a:buNone/>
            </a:pPr>
            <a:r>
              <a:rPr lang="ru-RU" sz="3600" dirty="0"/>
              <a:t>б) </a:t>
            </a:r>
            <a:r>
              <a:rPr lang="ru-RU" sz="3600" dirty="0" err="1"/>
              <a:t>знаходити</a:t>
            </a:r>
            <a:r>
              <a:rPr lang="ru-RU" sz="3600" dirty="0"/>
              <a:t> </a:t>
            </a:r>
            <a:r>
              <a:rPr lang="ru-RU" sz="3600" dirty="0" err="1"/>
              <a:t>найбільш</a:t>
            </a:r>
            <a:r>
              <a:rPr lang="ru-RU" sz="3600" dirty="0"/>
              <a:t> </a:t>
            </a:r>
            <a:r>
              <a:rPr lang="ru-RU" sz="3600" dirty="0" err="1"/>
              <a:t>ефективні</a:t>
            </a:r>
            <a:r>
              <a:rPr lang="ru-RU" sz="3600" dirty="0"/>
              <a:t> шляхи </a:t>
            </a:r>
            <a:r>
              <a:rPr lang="ru-RU" sz="3600" dirty="0" err="1"/>
              <a:t>озброєння</a:t>
            </a:r>
            <a:r>
              <a:rPr lang="ru-RU" sz="3600" dirty="0"/>
              <a:t> </a:t>
            </a:r>
            <a:r>
              <a:rPr lang="ru-RU" sz="3600" dirty="0" err="1"/>
              <a:t>їх</a:t>
            </a:r>
            <a:r>
              <a:rPr lang="ru-RU" sz="3600" dirty="0"/>
              <a:t> </a:t>
            </a:r>
            <a:r>
              <a:rPr lang="ru-RU" sz="3600" dirty="0" err="1"/>
              <a:t>корисними</a:t>
            </a:r>
            <a:r>
              <a:rPr lang="ru-RU" sz="3600" dirty="0"/>
              <a:t> </a:t>
            </a:r>
            <a:r>
              <a:rPr lang="ru-RU" sz="3600" dirty="0" err="1"/>
              <a:t>знання¬ми</a:t>
            </a:r>
            <a:r>
              <a:rPr lang="ru-RU" sz="3600" dirty="0"/>
              <a:t>, </a:t>
            </a:r>
            <a:r>
              <a:rPr lang="ru-RU" sz="3600" dirty="0" err="1"/>
              <a:t>уміннями</a:t>
            </a:r>
            <a:r>
              <a:rPr lang="ru-RU" sz="3600" dirty="0"/>
              <a:t> і </a:t>
            </a:r>
            <a:r>
              <a:rPr lang="ru-RU" sz="3600" dirty="0" err="1"/>
              <a:t>навичками</a:t>
            </a:r>
            <a:r>
              <a:rPr lang="ru-RU" sz="3600" dirty="0"/>
              <a:t>; </a:t>
            </a:r>
          </a:p>
          <a:p>
            <a:pPr marL="0" indent="0">
              <a:buNone/>
            </a:pPr>
            <a:r>
              <a:rPr lang="ru-RU" sz="3600" dirty="0"/>
              <a:t>в) </a:t>
            </a:r>
            <a:r>
              <a:rPr lang="ru-RU" sz="3600" dirty="0" err="1"/>
              <a:t>розкривати</a:t>
            </a:r>
            <a:r>
              <a:rPr lang="ru-RU" sz="3600" dirty="0"/>
              <a:t> </a:t>
            </a:r>
            <a:r>
              <a:rPr lang="ru-RU" sz="3600" dirty="0" err="1"/>
              <a:t>закономірності</a:t>
            </a:r>
            <a:r>
              <a:rPr lang="ru-RU" sz="3600" dirty="0"/>
              <a:t> </a:t>
            </a:r>
            <a:r>
              <a:rPr lang="ru-RU" sz="3600" dirty="0" err="1"/>
              <a:t>цього</a:t>
            </a:r>
            <a:r>
              <a:rPr lang="ru-RU" sz="3600" dirty="0"/>
              <a:t> </a:t>
            </a:r>
            <a:r>
              <a:rPr lang="ru-RU" sz="3600" dirty="0" err="1"/>
              <a:t>процесу</a:t>
            </a:r>
            <a:r>
              <a:rPr lang="ru-RU" sz="3600" dirty="0"/>
              <a:t>. </a:t>
            </a:r>
          </a:p>
          <a:p>
            <a:endParaRPr lang="ru-RU" sz="4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25399"/>
            <a:ext cx="2137844" cy="2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668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Предметом дидактики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dirty="0" smtClean="0"/>
              <a:t>є </a:t>
            </a:r>
            <a:r>
              <a:rPr lang="ru-RU" sz="4000" dirty="0" err="1"/>
              <a:t>зміст</a:t>
            </a:r>
            <a:r>
              <a:rPr lang="ru-RU" sz="4000" dirty="0"/>
              <a:t> </a:t>
            </a:r>
            <a:r>
              <a:rPr lang="ru-RU" sz="4000" dirty="0" err="1"/>
              <a:t>освіти</a:t>
            </a:r>
            <a:r>
              <a:rPr lang="ru-RU" sz="4000" dirty="0"/>
              <a:t>, </a:t>
            </a:r>
            <a:r>
              <a:rPr lang="ru-RU" sz="4000" dirty="0" err="1"/>
              <a:t>що</a:t>
            </a:r>
            <a:r>
              <a:rPr lang="ru-RU" sz="4000" dirty="0"/>
              <a:t> </a:t>
            </a:r>
            <a:r>
              <a:rPr lang="ru-RU" sz="4000" dirty="0" err="1"/>
              <a:t>реалізується</a:t>
            </a:r>
            <a:r>
              <a:rPr lang="ru-RU" sz="4000" dirty="0"/>
              <a:t> в </a:t>
            </a:r>
            <a:r>
              <a:rPr lang="ru-RU" sz="4000" dirty="0" err="1"/>
              <a:t>навчальних</a:t>
            </a:r>
            <a:r>
              <a:rPr lang="ru-RU" sz="4000" dirty="0"/>
              <a:t> планах, </a:t>
            </a:r>
            <a:r>
              <a:rPr lang="ru-RU" sz="4000" dirty="0" err="1"/>
              <a:t>підручниках</a:t>
            </a:r>
            <a:r>
              <a:rPr lang="ru-RU" sz="4000" dirty="0"/>
              <a:t>, </a:t>
            </a:r>
            <a:r>
              <a:rPr lang="ru-RU" sz="4000" dirty="0" err="1"/>
              <a:t>методи</a:t>
            </a:r>
            <a:r>
              <a:rPr lang="ru-RU" sz="4000" dirty="0"/>
              <a:t> й </a:t>
            </a:r>
            <a:r>
              <a:rPr lang="ru-RU" sz="4000" dirty="0" err="1"/>
              <a:t>засоби</a:t>
            </a:r>
            <a:r>
              <a:rPr lang="ru-RU" sz="4000" dirty="0"/>
              <a:t> </a:t>
            </a:r>
            <a:r>
              <a:rPr lang="ru-RU" sz="4000" dirty="0" err="1"/>
              <a:t>навчання</a:t>
            </a:r>
            <a:r>
              <a:rPr lang="ru-RU" sz="4000" dirty="0"/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962400"/>
            <a:ext cx="3378200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136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категорії</a:t>
            </a:r>
            <a:r>
              <a:rPr lang="ru-RU" dirty="0"/>
              <a:t> дидактики</a:t>
            </a:r>
            <a:endParaRPr lang="ru-RU" dirty="0"/>
          </a:p>
        </p:txBody>
      </p:sp>
      <p:pic>
        <p:nvPicPr>
          <p:cNvPr id="4" name="Объект 3" descr="Основні категорії дидактик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90600"/>
            <a:ext cx="8763000" cy="5867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898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ru-RU" dirty="0" smtClean="0"/>
              <a:t>Зв</a:t>
            </a:r>
            <a:r>
              <a:rPr lang="en-US" dirty="0" smtClean="0"/>
              <a:t>’</a:t>
            </a:r>
            <a:r>
              <a:rPr lang="uk-UA" dirty="0" err="1" smtClean="0"/>
              <a:t>язки</a:t>
            </a:r>
            <a:r>
              <a:rPr lang="uk-UA" dirty="0" smtClean="0"/>
              <a:t> з іншими науками</a:t>
            </a:r>
            <a:endParaRPr lang="ru-RU" dirty="0"/>
          </a:p>
        </p:txBody>
      </p:sp>
      <p:pic>
        <p:nvPicPr>
          <p:cNvPr id="6" name="Объект 5" descr="Зв'язок дидактики з іншими наукам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38200"/>
            <a:ext cx="8915400" cy="571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868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Сутність</a:t>
            </a:r>
            <a:r>
              <a:rPr lang="ru-RU" dirty="0" smtClean="0"/>
              <a:t> </a:t>
            </a:r>
            <a:r>
              <a:rPr lang="ru-RU" dirty="0" err="1" smtClean="0"/>
              <a:t>категорій</a:t>
            </a:r>
            <a:r>
              <a:rPr lang="ru-RU" dirty="0" smtClean="0"/>
              <a:t> </a:t>
            </a:r>
            <a:r>
              <a:rPr lang="ru-RU" dirty="0"/>
              <a:t>дидактики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/>
              <a:t>Освіта</a:t>
            </a:r>
            <a:r>
              <a:rPr lang="ru-RU" dirty="0"/>
              <a:t> – система </a:t>
            </a:r>
            <a:r>
              <a:rPr lang="ru-RU" dirty="0" err="1"/>
              <a:t>набутих</a:t>
            </a:r>
            <a:r>
              <a:rPr lang="ru-RU" dirty="0"/>
              <a:t> у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навчання</a:t>
            </a:r>
            <a:r>
              <a:rPr lang="ru-RU" dirty="0"/>
              <a:t> </a:t>
            </a:r>
            <a:r>
              <a:rPr lang="ru-RU" dirty="0" err="1"/>
              <a:t>знань</a:t>
            </a:r>
            <a:r>
              <a:rPr lang="ru-RU" dirty="0"/>
              <a:t>, </a:t>
            </a:r>
            <a:r>
              <a:rPr lang="ru-RU" dirty="0" err="1"/>
              <a:t>умінь</a:t>
            </a:r>
            <a:r>
              <a:rPr lang="ru-RU" dirty="0"/>
              <a:t>, </a:t>
            </a:r>
            <a:r>
              <a:rPr lang="ru-RU" dirty="0" err="1"/>
              <a:t>на¬вичок</a:t>
            </a:r>
            <a:r>
              <a:rPr lang="ru-RU" dirty="0"/>
              <a:t>, </a:t>
            </a:r>
            <a:r>
              <a:rPr lang="ru-RU" dirty="0" err="1"/>
              <a:t>способів</a:t>
            </a:r>
            <a:r>
              <a:rPr lang="ru-RU" dirty="0"/>
              <a:t> </a:t>
            </a:r>
            <a:r>
              <a:rPr lang="ru-RU" dirty="0" err="1"/>
              <a:t>мислення</a:t>
            </a:r>
            <a:r>
              <a:rPr lang="ru-RU" dirty="0"/>
              <a:t>.</a:t>
            </a:r>
          </a:p>
          <a:p>
            <a:r>
              <a:rPr lang="ru-RU" b="1" dirty="0" err="1"/>
              <a:t>Знання</a:t>
            </a:r>
            <a:r>
              <a:rPr lang="ru-RU" dirty="0"/>
              <a:t> – </a:t>
            </a:r>
            <a:r>
              <a:rPr lang="ru-RU" dirty="0" err="1"/>
              <a:t>сукупність</a:t>
            </a:r>
            <a:r>
              <a:rPr lang="ru-RU" dirty="0"/>
              <a:t> </a:t>
            </a:r>
            <a:r>
              <a:rPr lang="ru-RU" dirty="0" err="1"/>
              <a:t>ідей</a:t>
            </a:r>
            <a:r>
              <a:rPr lang="ru-RU" dirty="0"/>
              <a:t> </a:t>
            </a:r>
            <a:r>
              <a:rPr lang="ru-RU" dirty="0" err="1"/>
              <a:t>людини</a:t>
            </a:r>
            <a:r>
              <a:rPr lang="ru-RU" dirty="0"/>
              <a:t>, в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виражається</a:t>
            </a:r>
            <a:r>
              <a:rPr lang="ru-RU" dirty="0"/>
              <a:t> </a:t>
            </a:r>
            <a:r>
              <a:rPr lang="ru-RU" dirty="0" err="1"/>
              <a:t>теоретич¬не</a:t>
            </a:r>
            <a:r>
              <a:rPr lang="ru-RU" dirty="0"/>
              <a:t> </a:t>
            </a:r>
            <a:r>
              <a:rPr lang="ru-RU" dirty="0" err="1"/>
              <a:t>оволодіння</a:t>
            </a:r>
            <a:r>
              <a:rPr lang="ru-RU" dirty="0"/>
              <a:t> </a:t>
            </a:r>
            <a:r>
              <a:rPr lang="ru-RU" dirty="0" err="1"/>
              <a:t>певним</a:t>
            </a:r>
            <a:r>
              <a:rPr lang="ru-RU" dirty="0"/>
              <a:t> предметом.</a:t>
            </a:r>
          </a:p>
          <a:p>
            <a:r>
              <a:rPr lang="ru-RU" b="1" dirty="0" err="1"/>
              <a:t>Уміння</a:t>
            </a:r>
            <a:r>
              <a:rPr lang="ru-RU" dirty="0"/>
              <a:t> – </a:t>
            </a:r>
            <a:r>
              <a:rPr lang="ru-RU" dirty="0" err="1"/>
              <a:t>оволодіння</a:t>
            </a:r>
            <a:r>
              <a:rPr lang="ru-RU" dirty="0"/>
              <a:t> способами (</a:t>
            </a:r>
            <a:r>
              <a:rPr lang="ru-RU" dirty="0" err="1"/>
              <a:t>прийомами</a:t>
            </a:r>
            <a:r>
              <a:rPr lang="ru-RU" dirty="0"/>
              <a:t>, </a:t>
            </a:r>
            <a:r>
              <a:rPr lang="ru-RU" dirty="0" err="1"/>
              <a:t>діями</a:t>
            </a:r>
            <a:r>
              <a:rPr lang="ru-RU" dirty="0"/>
              <a:t>) </a:t>
            </a:r>
            <a:r>
              <a:rPr lang="ru-RU" dirty="0" err="1"/>
              <a:t>використо¬вувати</a:t>
            </a:r>
            <a:r>
              <a:rPr lang="ru-RU" dirty="0"/>
              <a:t> </a:t>
            </a:r>
            <a:r>
              <a:rPr lang="ru-RU" dirty="0" err="1"/>
              <a:t>засвоєні</a:t>
            </a:r>
            <a:r>
              <a:rPr lang="ru-RU" dirty="0"/>
              <a:t> </a:t>
            </a:r>
            <a:r>
              <a:rPr lang="ru-RU" dirty="0" err="1"/>
              <a:t>знання</a:t>
            </a:r>
            <a:r>
              <a:rPr lang="ru-RU" dirty="0"/>
              <a:t> на </a:t>
            </a:r>
            <a:r>
              <a:rPr lang="ru-RU" dirty="0" err="1"/>
              <a:t>практиці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64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литра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Фокина Л. П. Шаблон ОСЕННИ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Другая 11">
      <a:dk1>
        <a:srgbClr val="934B21"/>
      </a:dk1>
      <a:lt1>
        <a:sysClr val="window" lastClr="FFFFFF"/>
      </a:lt1>
      <a:dk2>
        <a:srgbClr val="FFF2CB"/>
      </a:dk2>
      <a:lt2>
        <a:srgbClr val="FFF3AB"/>
      </a:lt2>
      <a:accent1>
        <a:srgbClr val="53548A"/>
      </a:accent1>
      <a:accent2>
        <a:srgbClr val="438086"/>
      </a:accent2>
      <a:accent3>
        <a:srgbClr val="A04DA3"/>
      </a:accent3>
      <a:accent4>
        <a:srgbClr val="C00000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3759</TotalTime>
  <Words>531</Words>
  <Application>Microsoft Office PowerPoint</Application>
  <PresentationFormat>Экран (4:3)</PresentationFormat>
  <Paragraphs>56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Палитра</vt:lpstr>
      <vt:lpstr>Фокина Л. П. Шаблон ОСЕННИЙ</vt:lpstr>
      <vt:lpstr>Тема Office</vt:lpstr>
      <vt:lpstr>Презентация PowerPoint</vt:lpstr>
      <vt:lpstr>План семінару</vt:lpstr>
      <vt:lpstr>Дидактика як теорія освіти і навчання (доповідач – Кутенська І.М.) </vt:lpstr>
      <vt:lpstr>Дидактика</vt:lpstr>
      <vt:lpstr>Завдання дидактики </vt:lpstr>
      <vt:lpstr>Предметом дидактики </vt:lpstr>
      <vt:lpstr>Основні категорії дидактики</vt:lpstr>
      <vt:lpstr>Зв’язки з іншими науками</vt:lpstr>
      <vt:lpstr>Сутність категорій дидактики</vt:lpstr>
      <vt:lpstr>Презентация PowerPoint</vt:lpstr>
      <vt:lpstr>Презентация PowerPoint</vt:lpstr>
      <vt:lpstr>Діяльність педагога</vt:lpstr>
      <vt:lpstr>Діяльність учнів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Преподаватель</cp:lastModifiedBy>
  <cp:revision>324</cp:revision>
  <dcterms:modified xsi:type="dcterms:W3CDTF">2014-10-16T10:15:48Z</dcterms:modified>
</cp:coreProperties>
</file>