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7" r:id="rId2"/>
    <p:sldId id="273" r:id="rId3"/>
    <p:sldId id="258" r:id="rId4"/>
    <p:sldId id="261" r:id="rId5"/>
    <p:sldId id="274" r:id="rId6"/>
    <p:sldId id="275" r:id="rId7"/>
    <p:sldId id="259" r:id="rId8"/>
    <p:sldId id="260" r:id="rId9"/>
    <p:sldId id="272" r:id="rId10"/>
  </p:sldIdLst>
  <p:sldSz cx="9144000" cy="6858000" type="screen4x3"/>
  <p:notesSz cx="6797675" cy="987425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48" autoAdjust="0"/>
    <p:restoredTop sz="78014" autoAdjust="0"/>
  </p:normalViewPr>
  <p:slideViewPr>
    <p:cSldViewPr>
      <p:cViewPr varScale="1">
        <p:scale>
          <a:sx n="57" d="100"/>
          <a:sy n="57" d="100"/>
        </p:scale>
        <p:origin x="196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352F43-1DBF-487D-9575-B661E2C78B6B}" type="doc">
      <dgm:prSet loTypeId="urn:microsoft.com/office/officeart/2005/8/layout/venn1" loCatId="relationship" qsTypeId="urn:microsoft.com/office/officeart/2005/8/quickstyle/simple1#1" qsCatId="simple" csTypeId="urn:microsoft.com/office/officeart/2005/8/colors/accent1_2#1" csCatId="accent1" phldr="1"/>
      <dgm:spPr/>
    </dgm:pt>
    <dgm:pt modelId="{99F00F87-027C-4CE5-A651-110D619FC052}">
      <dgm:prSet phldrT="[Текст]" custT="1"/>
      <dgm:spPr/>
      <dgm:t>
        <a:bodyPr/>
        <a:lstStyle/>
        <a:p>
          <a:r>
            <a:rPr lang="uk-UA" sz="1600" b="1" dirty="0" smtClean="0"/>
            <a:t>систематичність</a:t>
          </a:r>
          <a:endParaRPr lang="ru-RU" sz="1600" b="1" dirty="0"/>
        </a:p>
      </dgm:t>
    </dgm:pt>
    <dgm:pt modelId="{0E61E144-5C4B-4FB0-A51E-5E6B76DC10E4}" type="parTrans" cxnId="{75F12B38-2F4D-4D2B-A126-BF30E36F06CF}">
      <dgm:prSet/>
      <dgm:spPr/>
      <dgm:t>
        <a:bodyPr/>
        <a:lstStyle/>
        <a:p>
          <a:endParaRPr lang="ru-RU"/>
        </a:p>
      </dgm:t>
    </dgm:pt>
    <dgm:pt modelId="{E4A20929-AA99-4F5F-9A29-17C4493B8DA6}" type="sibTrans" cxnId="{75F12B38-2F4D-4D2B-A126-BF30E36F06CF}">
      <dgm:prSet/>
      <dgm:spPr/>
      <dgm:t>
        <a:bodyPr/>
        <a:lstStyle/>
        <a:p>
          <a:endParaRPr lang="ru-RU"/>
        </a:p>
      </dgm:t>
    </dgm:pt>
    <dgm:pt modelId="{55FD0705-1F76-4284-9594-FB294A36C3D0}">
      <dgm:prSet phldrT="[Текст]" custT="1"/>
      <dgm:spPr/>
      <dgm:t>
        <a:bodyPr/>
        <a:lstStyle/>
        <a:p>
          <a:r>
            <a:rPr lang="uk-UA" sz="1600" b="1" dirty="0" smtClean="0"/>
            <a:t>наявність сторін</a:t>
          </a:r>
          <a:endParaRPr lang="ru-RU" sz="1600" b="1" dirty="0"/>
        </a:p>
      </dgm:t>
    </dgm:pt>
    <dgm:pt modelId="{58607280-5F16-4ABD-9F12-703A328DFEC0}" type="parTrans" cxnId="{51D2B82D-11A3-4C59-90B3-6E3BCAA7366A}">
      <dgm:prSet/>
      <dgm:spPr/>
      <dgm:t>
        <a:bodyPr/>
        <a:lstStyle/>
        <a:p>
          <a:endParaRPr lang="ru-RU"/>
        </a:p>
      </dgm:t>
    </dgm:pt>
    <dgm:pt modelId="{90013B4F-EE0D-4912-9452-702A6EE8C155}" type="sibTrans" cxnId="{51D2B82D-11A3-4C59-90B3-6E3BCAA7366A}">
      <dgm:prSet/>
      <dgm:spPr/>
      <dgm:t>
        <a:bodyPr/>
        <a:lstStyle/>
        <a:p>
          <a:endParaRPr lang="ru-RU"/>
        </a:p>
      </dgm:t>
    </dgm:pt>
    <dgm:pt modelId="{9C108601-918C-4E65-A1F6-3FF86532CAD7}">
      <dgm:prSet phldrT="[Текст]" custT="1"/>
      <dgm:spPr/>
      <dgm:t>
        <a:bodyPr/>
        <a:lstStyle/>
        <a:p>
          <a:r>
            <a:rPr lang="uk-UA" sz="1600" b="1" dirty="0" smtClean="0"/>
            <a:t>дії </a:t>
          </a:r>
        </a:p>
        <a:p>
          <a:r>
            <a:rPr lang="uk-UA" sz="1600" b="1" dirty="0" smtClean="0"/>
            <a:t>або бездіяльність кривдника</a:t>
          </a:r>
          <a:endParaRPr lang="ru-RU" sz="1600" b="1" dirty="0"/>
        </a:p>
      </dgm:t>
    </dgm:pt>
    <dgm:pt modelId="{8839AD01-BF39-4F9D-B4E0-92FCBE68A3BB}" type="parTrans" cxnId="{5ED0811E-0AEF-470E-BE47-0E7984269F6B}">
      <dgm:prSet/>
      <dgm:spPr/>
      <dgm:t>
        <a:bodyPr/>
        <a:lstStyle/>
        <a:p>
          <a:endParaRPr lang="ru-RU"/>
        </a:p>
      </dgm:t>
    </dgm:pt>
    <dgm:pt modelId="{2C0763B8-A4EB-4432-B43A-2153958F5DDF}" type="sibTrans" cxnId="{5ED0811E-0AEF-470E-BE47-0E7984269F6B}">
      <dgm:prSet/>
      <dgm:spPr/>
      <dgm:t>
        <a:bodyPr/>
        <a:lstStyle/>
        <a:p>
          <a:endParaRPr lang="ru-RU"/>
        </a:p>
      </dgm:t>
    </dgm:pt>
    <dgm:pt modelId="{CAF73C46-89F2-4734-A5C0-14CB975F59B5}" type="pres">
      <dgm:prSet presAssocID="{68352F43-1DBF-487D-9575-B661E2C78B6B}" presName="compositeShape" presStyleCnt="0">
        <dgm:presLayoutVars>
          <dgm:chMax val="7"/>
          <dgm:dir/>
          <dgm:resizeHandles val="exact"/>
        </dgm:presLayoutVars>
      </dgm:prSet>
      <dgm:spPr/>
    </dgm:pt>
    <dgm:pt modelId="{8016BC83-1AC2-442F-8143-034C8EE32FFC}" type="pres">
      <dgm:prSet presAssocID="{99F00F87-027C-4CE5-A651-110D619FC052}" presName="circ1" presStyleLbl="vennNode1" presStyleIdx="0" presStyleCnt="3" custScaleX="110488" custLinFactNeighborX="0" custLinFactNeighborY="1517"/>
      <dgm:spPr/>
      <dgm:t>
        <a:bodyPr/>
        <a:lstStyle/>
        <a:p>
          <a:endParaRPr lang="ru-RU"/>
        </a:p>
      </dgm:t>
    </dgm:pt>
    <dgm:pt modelId="{BC94BFE7-0010-4A10-B5D9-FD64843F3A08}" type="pres">
      <dgm:prSet presAssocID="{99F00F87-027C-4CE5-A651-110D619FC05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39BCB7-0B43-4F7F-B59F-66D642D40B5B}" type="pres">
      <dgm:prSet presAssocID="{55FD0705-1F76-4284-9594-FB294A36C3D0}" presName="circ2" presStyleLbl="vennNode1" presStyleIdx="1" presStyleCnt="3"/>
      <dgm:spPr/>
      <dgm:t>
        <a:bodyPr/>
        <a:lstStyle/>
        <a:p>
          <a:endParaRPr lang="ru-RU"/>
        </a:p>
      </dgm:t>
    </dgm:pt>
    <dgm:pt modelId="{F05E8801-6E40-42A7-8EF1-C36C8D8B71E2}" type="pres">
      <dgm:prSet presAssocID="{55FD0705-1F76-4284-9594-FB294A36C3D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D74DA6-1369-4892-BC7E-E5E79536B6BB}" type="pres">
      <dgm:prSet presAssocID="{9C108601-918C-4E65-A1F6-3FF86532CAD7}" presName="circ3" presStyleLbl="vennNode1" presStyleIdx="2" presStyleCnt="3" custScaleX="110865"/>
      <dgm:spPr/>
      <dgm:t>
        <a:bodyPr/>
        <a:lstStyle/>
        <a:p>
          <a:endParaRPr lang="ru-RU"/>
        </a:p>
      </dgm:t>
    </dgm:pt>
    <dgm:pt modelId="{F0EAD4D7-328B-4940-BB46-22198C883FCD}" type="pres">
      <dgm:prSet presAssocID="{9C108601-918C-4E65-A1F6-3FF86532CAD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324909-65C5-40EC-B02F-521B94039E39}" type="presOf" srcId="{55FD0705-1F76-4284-9594-FB294A36C3D0}" destId="{F05E8801-6E40-42A7-8EF1-C36C8D8B71E2}" srcOrd="1" destOrd="0" presId="urn:microsoft.com/office/officeart/2005/8/layout/venn1"/>
    <dgm:cxn modelId="{669CBEB3-B15A-41DC-9924-D0BF2F9C93C6}" type="presOf" srcId="{9C108601-918C-4E65-A1F6-3FF86532CAD7}" destId="{F0EAD4D7-328B-4940-BB46-22198C883FCD}" srcOrd="1" destOrd="0" presId="urn:microsoft.com/office/officeart/2005/8/layout/venn1"/>
    <dgm:cxn modelId="{8B2761DC-1399-414B-8514-AFE76925E958}" type="presOf" srcId="{68352F43-1DBF-487D-9575-B661E2C78B6B}" destId="{CAF73C46-89F2-4734-A5C0-14CB975F59B5}" srcOrd="0" destOrd="0" presId="urn:microsoft.com/office/officeart/2005/8/layout/venn1"/>
    <dgm:cxn modelId="{A8E960B7-AA76-41FA-97B5-9529434CBAA2}" type="presOf" srcId="{99F00F87-027C-4CE5-A651-110D619FC052}" destId="{8016BC83-1AC2-442F-8143-034C8EE32FFC}" srcOrd="0" destOrd="0" presId="urn:microsoft.com/office/officeart/2005/8/layout/venn1"/>
    <dgm:cxn modelId="{71E17829-6E53-45C4-AE91-FAA1C56B22F5}" type="presOf" srcId="{55FD0705-1F76-4284-9594-FB294A36C3D0}" destId="{E939BCB7-0B43-4F7F-B59F-66D642D40B5B}" srcOrd="0" destOrd="0" presId="urn:microsoft.com/office/officeart/2005/8/layout/venn1"/>
    <dgm:cxn modelId="{51D2B82D-11A3-4C59-90B3-6E3BCAA7366A}" srcId="{68352F43-1DBF-487D-9575-B661E2C78B6B}" destId="{55FD0705-1F76-4284-9594-FB294A36C3D0}" srcOrd="1" destOrd="0" parTransId="{58607280-5F16-4ABD-9F12-703A328DFEC0}" sibTransId="{90013B4F-EE0D-4912-9452-702A6EE8C155}"/>
    <dgm:cxn modelId="{EC92EDAE-34D8-41C6-88E6-CDAC7BC47F36}" type="presOf" srcId="{99F00F87-027C-4CE5-A651-110D619FC052}" destId="{BC94BFE7-0010-4A10-B5D9-FD64843F3A08}" srcOrd="1" destOrd="0" presId="urn:microsoft.com/office/officeart/2005/8/layout/venn1"/>
    <dgm:cxn modelId="{F9C4422B-0B68-4E55-801F-3C829E7A1313}" type="presOf" srcId="{9C108601-918C-4E65-A1F6-3FF86532CAD7}" destId="{44D74DA6-1369-4892-BC7E-E5E79536B6BB}" srcOrd="0" destOrd="0" presId="urn:microsoft.com/office/officeart/2005/8/layout/venn1"/>
    <dgm:cxn modelId="{5ED0811E-0AEF-470E-BE47-0E7984269F6B}" srcId="{68352F43-1DBF-487D-9575-B661E2C78B6B}" destId="{9C108601-918C-4E65-A1F6-3FF86532CAD7}" srcOrd="2" destOrd="0" parTransId="{8839AD01-BF39-4F9D-B4E0-92FCBE68A3BB}" sibTransId="{2C0763B8-A4EB-4432-B43A-2153958F5DDF}"/>
    <dgm:cxn modelId="{75F12B38-2F4D-4D2B-A126-BF30E36F06CF}" srcId="{68352F43-1DBF-487D-9575-B661E2C78B6B}" destId="{99F00F87-027C-4CE5-A651-110D619FC052}" srcOrd="0" destOrd="0" parTransId="{0E61E144-5C4B-4FB0-A51E-5E6B76DC10E4}" sibTransId="{E4A20929-AA99-4F5F-9A29-17C4493B8DA6}"/>
    <dgm:cxn modelId="{C201A95B-90A3-44AA-8906-E0755054E01D}" type="presParOf" srcId="{CAF73C46-89F2-4734-A5C0-14CB975F59B5}" destId="{8016BC83-1AC2-442F-8143-034C8EE32FFC}" srcOrd="0" destOrd="0" presId="urn:microsoft.com/office/officeart/2005/8/layout/venn1"/>
    <dgm:cxn modelId="{F06F5CEE-F138-4FFB-8219-AEEB940D5ACD}" type="presParOf" srcId="{CAF73C46-89F2-4734-A5C0-14CB975F59B5}" destId="{BC94BFE7-0010-4A10-B5D9-FD64843F3A08}" srcOrd="1" destOrd="0" presId="urn:microsoft.com/office/officeart/2005/8/layout/venn1"/>
    <dgm:cxn modelId="{995E0B7F-CC79-4E2A-A9D3-033EBD8BF156}" type="presParOf" srcId="{CAF73C46-89F2-4734-A5C0-14CB975F59B5}" destId="{E939BCB7-0B43-4F7F-B59F-66D642D40B5B}" srcOrd="2" destOrd="0" presId="urn:microsoft.com/office/officeart/2005/8/layout/venn1"/>
    <dgm:cxn modelId="{B862FBB4-0FBF-4D17-8480-15B9A26088AA}" type="presParOf" srcId="{CAF73C46-89F2-4734-A5C0-14CB975F59B5}" destId="{F05E8801-6E40-42A7-8EF1-C36C8D8B71E2}" srcOrd="3" destOrd="0" presId="urn:microsoft.com/office/officeart/2005/8/layout/venn1"/>
    <dgm:cxn modelId="{69C1A6CA-EA01-4463-BD64-EFAFB5F08113}" type="presParOf" srcId="{CAF73C46-89F2-4734-A5C0-14CB975F59B5}" destId="{44D74DA6-1369-4892-BC7E-E5E79536B6BB}" srcOrd="4" destOrd="0" presId="urn:microsoft.com/office/officeart/2005/8/layout/venn1"/>
    <dgm:cxn modelId="{006042DA-3FE2-48FF-9FDA-C698B932BB8D}" type="presParOf" srcId="{CAF73C46-89F2-4734-A5C0-14CB975F59B5}" destId="{F0EAD4D7-328B-4940-BB46-22198C883FC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16BC83-1AC2-442F-8143-034C8EE32FFC}">
      <dsp:nvSpPr>
        <dsp:cNvPr id="0" name=""/>
        <dsp:cNvSpPr/>
      </dsp:nvSpPr>
      <dsp:spPr>
        <a:xfrm>
          <a:off x="1840160" y="96782"/>
          <a:ext cx="2970097" cy="268816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/>
            <a:t>систематичність</a:t>
          </a:r>
          <a:endParaRPr lang="ru-RU" sz="1600" b="1" kern="1200" dirty="0"/>
        </a:p>
      </dsp:txBody>
      <dsp:txXfrm>
        <a:off x="2236173" y="567211"/>
        <a:ext cx="2178071" cy="1209673"/>
      </dsp:txXfrm>
    </dsp:sp>
    <dsp:sp modelId="{E939BCB7-0B43-4F7F-B59F-66D642D40B5B}">
      <dsp:nvSpPr>
        <dsp:cNvPr id="0" name=""/>
        <dsp:cNvSpPr/>
      </dsp:nvSpPr>
      <dsp:spPr>
        <a:xfrm>
          <a:off x="2951106" y="1736105"/>
          <a:ext cx="2688163" cy="268816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/>
            <a:t>наявність сторін</a:t>
          </a:r>
          <a:endParaRPr lang="ru-RU" sz="1600" b="1" kern="1200" dirty="0"/>
        </a:p>
      </dsp:txBody>
      <dsp:txXfrm>
        <a:off x="3773236" y="2430547"/>
        <a:ext cx="1612897" cy="1478489"/>
      </dsp:txXfrm>
    </dsp:sp>
    <dsp:sp modelId="{44D74DA6-1369-4892-BC7E-E5E79536B6BB}">
      <dsp:nvSpPr>
        <dsp:cNvPr id="0" name=""/>
        <dsp:cNvSpPr/>
      </dsp:nvSpPr>
      <dsp:spPr>
        <a:xfrm>
          <a:off x="865114" y="1736105"/>
          <a:ext cx="2980232" cy="268816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/>
            <a:t>дії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/>
            <a:t>або бездіяльність кривдника</a:t>
          </a:r>
          <a:endParaRPr lang="ru-RU" sz="1600" b="1" kern="1200" dirty="0"/>
        </a:p>
      </dsp:txBody>
      <dsp:txXfrm>
        <a:off x="1145752" y="2430547"/>
        <a:ext cx="1788139" cy="1478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90D02-7AEE-4728-B46B-BAA979D3F7B5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C702C-F25B-4F09-AEE2-439BD71482F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969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C702C-F25B-4F09-AEE2-439BD71482F7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7154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C702C-F25B-4F09-AEE2-439BD71482F7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9749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C702C-F25B-4F09-AEE2-439BD71482F7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6346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C702C-F25B-4F09-AEE2-439BD71482F7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156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C702C-F25B-4F09-AEE2-439BD71482F7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0708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C702C-F25B-4F09-AEE2-439BD71482F7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2399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C702C-F25B-4F09-AEE2-439BD71482F7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9082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uk-UA" dirty="0" smtClean="0"/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C702C-F25B-4F09-AEE2-439BD71482F7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56910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C702C-F25B-4F09-AEE2-439BD71482F7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2011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3C5135C-012D-441F-8096-F08F184CAC54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0E590FB-D5BD-4291-8277-9C22684591C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5135C-012D-441F-8096-F08F184CAC54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90FB-D5BD-4291-8277-9C22684591C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5135C-012D-441F-8096-F08F184CAC54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90FB-D5BD-4291-8277-9C22684591C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5135C-012D-441F-8096-F08F184CAC54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90FB-D5BD-4291-8277-9C22684591C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5135C-012D-441F-8096-F08F184CAC54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90FB-D5BD-4291-8277-9C22684591C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5135C-012D-441F-8096-F08F184CAC54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90FB-D5BD-4291-8277-9C22684591C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3C5135C-012D-441F-8096-F08F184CAC54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0E590FB-D5BD-4291-8277-9C22684591CB}" type="slidenum">
              <a:rPr lang="uk-UA" smtClean="0"/>
              <a:t>‹#›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3C5135C-012D-441F-8096-F08F184CAC54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0E590FB-D5BD-4291-8277-9C22684591C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5135C-012D-441F-8096-F08F184CAC54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90FB-D5BD-4291-8277-9C22684591C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5135C-012D-441F-8096-F08F184CAC54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90FB-D5BD-4291-8277-9C22684591C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5135C-012D-441F-8096-F08F184CAC54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590FB-D5BD-4291-8277-9C22684591C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3C5135C-012D-441F-8096-F08F184CAC54}" type="datetimeFigureOut">
              <a:rPr lang="uk-UA" smtClean="0"/>
              <a:t>19.05.2021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0E590FB-D5BD-4291-8277-9C22684591CB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2145-19?find=1&amp;text=%D0%B1%D1%83%D0%BB%D1%96%D0%BD%D0%B3#w1_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1472076"/>
            <a:ext cx="8229600" cy="1066800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Нормативне забезпечення</a:t>
            </a:r>
            <a:endParaRPr lang="uk-UA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529357"/>
            <a:ext cx="8229600" cy="4325112"/>
          </a:xfrm>
        </p:spPr>
        <p:txBody>
          <a:bodyPr>
            <a:normAutofit fontScale="55000" lnSpcReduction="20000"/>
          </a:bodyPr>
          <a:lstStyle/>
          <a:p>
            <a:r>
              <a:rPr lang="uk-UA" b="1" dirty="0" smtClean="0"/>
              <a:t>ЗАКОНИ УКРАЇНИ:</a:t>
            </a:r>
          </a:p>
          <a:p>
            <a:pPr marL="109728" indent="0" algn="just">
              <a:buNone/>
            </a:pPr>
            <a:r>
              <a:rPr lang="uk-UA" dirty="0" smtClean="0"/>
              <a:t>- «</a:t>
            </a:r>
            <a:r>
              <a:rPr lang="uk-UA" dirty="0"/>
              <a:t>Про освіту</a:t>
            </a:r>
            <a:r>
              <a:rPr lang="uk-UA" dirty="0" smtClean="0"/>
              <a:t>»,</a:t>
            </a:r>
          </a:p>
          <a:p>
            <a:pPr marL="109728" indent="0" algn="just">
              <a:buNone/>
            </a:pPr>
            <a:r>
              <a:rPr lang="uk-UA" dirty="0" smtClean="0"/>
              <a:t>- «</a:t>
            </a:r>
            <a:r>
              <a:rPr lang="uk-UA" dirty="0"/>
              <a:t>Про повну загальну середню освіту», </a:t>
            </a:r>
          </a:p>
          <a:p>
            <a:pPr algn="just">
              <a:buFontTx/>
              <a:buChar char="-"/>
            </a:pPr>
            <a:r>
              <a:rPr lang="uk-UA" dirty="0" smtClean="0"/>
              <a:t>«</a:t>
            </a:r>
            <a:r>
              <a:rPr lang="uk-UA" dirty="0"/>
              <a:t>Про внесення змін до деяких законодавчих актів України щодо протидії булінгу (цькуванню</a:t>
            </a:r>
            <a:r>
              <a:rPr lang="uk-UA" dirty="0" smtClean="0"/>
              <a:t>). </a:t>
            </a:r>
          </a:p>
          <a:p>
            <a:pPr algn="just">
              <a:buFontTx/>
              <a:buChar char="-"/>
            </a:pPr>
            <a:endParaRPr lang="uk-UA" dirty="0" smtClean="0"/>
          </a:p>
          <a:p>
            <a:r>
              <a:rPr lang="uk-UA" b="1" dirty="0" smtClean="0"/>
              <a:t>НАКАЗИ МІНІСТЕРСТВА ОСВІТИ І НАУКИ УКРАЇНИ:</a:t>
            </a:r>
          </a:p>
          <a:p>
            <a:pPr marL="109728" indent="0" algn="just">
              <a:buNone/>
            </a:pPr>
            <a:r>
              <a:rPr lang="uk-UA" dirty="0" smtClean="0"/>
              <a:t>-  від </a:t>
            </a:r>
            <a:r>
              <a:rPr lang="uk-UA" dirty="0"/>
              <a:t>28.12.2019 № 1646 «Деякі питання реагування на випадки булінгу (цькування) та застосування заходів виховного впливу в закладах освіти», </a:t>
            </a:r>
            <a:endParaRPr lang="uk-UA" dirty="0" smtClean="0"/>
          </a:p>
          <a:p>
            <a:pPr algn="just">
              <a:buFontTx/>
              <a:buChar char="-"/>
            </a:pPr>
            <a:r>
              <a:rPr lang="uk-UA" dirty="0" smtClean="0"/>
              <a:t>від </a:t>
            </a:r>
            <a:r>
              <a:rPr lang="uk-UA" dirty="0"/>
              <a:t>26.02.2020 № 293 «Про затвердження плану заходів, спрямованих на запобігання та протидію булінгу (цькуванню) в закладах освіти</a:t>
            </a:r>
            <a:r>
              <a:rPr lang="uk-UA" dirty="0" smtClean="0"/>
              <a:t>».</a:t>
            </a:r>
          </a:p>
          <a:p>
            <a:pPr algn="just">
              <a:buFontTx/>
              <a:buChar char="-"/>
            </a:pPr>
            <a:endParaRPr lang="uk-UA" dirty="0" smtClean="0"/>
          </a:p>
          <a:p>
            <a:r>
              <a:rPr lang="uk-UA" b="1" dirty="0" smtClean="0"/>
              <a:t>  </a:t>
            </a:r>
            <a:r>
              <a:rPr lang="uk-UA" sz="2700" b="1" dirty="0"/>
              <a:t>ЛИСТИ МІНІСТЕРСТВА ОСВІТИ І НАУКИ </a:t>
            </a:r>
            <a:r>
              <a:rPr lang="uk-UA" sz="2700" b="1" dirty="0" smtClean="0"/>
              <a:t>УКРАЇНИ: </a:t>
            </a:r>
            <a:endParaRPr lang="uk-UA" sz="2700" b="1" dirty="0"/>
          </a:p>
          <a:p>
            <a:pPr marL="109728" indent="0" algn="just">
              <a:buNone/>
            </a:pPr>
            <a:r>
              <a:rPr lang="uk-UA" dirty="0" smtClean="0"/>
              <a:t>- від </a:t>
            </a:r>
            <a:r>
              <a:rPr lang="uk-UA" dirty="0"/>
              <a:t>29.01.2019      № 1/11-881 «Рекомендації для закладів освіти щодо застосування норм Закону України «Про внесення змін до деяких законодавчих актів України щодо протидії булінгу (цькуванню)» від 18 грудня 2018р. № 2657- VІІІ», </a:t>
            </a:r>
            <a:endParaRPr lang="uk-UA" dirty="0" smtClean="0"/>
          </a:p>
          <a:p>
            <a:pPr marL="109728" indent="0" algn="just">
              <a:buNone/>
            </a:pPr>
            <a:r>
              <a:rPr lang="uk-UA" dirty="0" smtClean="0"/>
              <a:t>- від </a:t>
            </a:r>
            <a:r>
              <a:rPr lang="uk-UA" dirty="0"/>
              <a:t>14.08.2020 № 1/9-436 «Про створення безпечного освітнього середовища в закладі освіти та попередження і протидії булінгу (цькуванню)».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859458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</a:t>
            </a:r>
            <a:r>
              <a:rPr lang="ru-RU" sz="3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організацію</a:t>
            </a: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протидії</a:t>
            </a: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</a:t>
            </a:r>
            <a:r>
              <a:rPr lang="ru-RU" sz="3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попередження</a:t>
            </a: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булінгу</a:t>
            </a: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uk-UA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33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3251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u="sng" dirty="0" err="1" smtClean="0">
                <a:hlinkClick r:id="rId3"/>
              </a:rPr>
              <a:t>Булінг</a:t>
            </a:r>
            <a:r>
              <a:rPr lang="ru-RU" dirty="0"/>
              <a:t> (</a:t>
            </a:r>
            <a:r>
              <a:rPr lang="ru-RU" dirty="0" err="1"/>
              <a:t>цькування</a:t>
            </a:r>
            <a:r>
              <a:rPr lang="ru-RU" dirty="0"/>
              <a:t>) - </a:t>
            </a:r>
            <a:r>
              <a:rPr lang="ru-RU" dirty="0" err="1"/>
              <a:t>діяння</a:t>
            </a:r>
            <a:r>
              <a:rPr lang="ru-RU" dirty="0"/>
              <a:t> (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бездіяльність</a:t>
            </a:r>
            <a:r>
              <a:rPr lang="ru-RU" dirty="0"/>
              <a:t>) </a:t>
            </a:r>
            <a:r>
              <a:rPr lang="ru-RU" dirty="0" err="1"/>
              <a:t>учасників</a:t>
            </a:r>
            <a:r>
              <a:rPr lang="ru-RU" dirty="0"/>
              <a:t> </a:t>
            </a:r>
            <a:r>
              <a:rPr lang="ru-RU" dirty="0" err="1"/>
              <a:t>освітнього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полягають</a:t>
            </a:r>
            <a:r>
              <a:rPr lang="ru-RU" dirty="0"/>
              <a:t> у </a:t>
            </a:r>
            <a:r>
              <a:rPr lang="ru-RU" dirty="0" err="1"/>
              <a:t>психологічному</a:t>
            </a:r>
            <a:r>
              <a:rPr lang="ru-RU" dirty="0"/>
              <a:t>, </a:t>
            </a:r>
            <a:r>
              <a:rPr lang="ru-RU" dirty="0" err="1"/>
              <a:t>фізичному</a:t>
            </a:r>
            <a:r>
              <a:rPr lang="ru-RU" dirty="0"/>
              <a:t>, </a:t>
            </a:r>
            <a:r>
              <a:rPr lang="ru-RU" dirty="0" err="1"/>
              <a:t>економічному</a:t>
            </a:r>
            <a:r>
              <a:rPr lang="ru-RU" dirty="0"/>
              <a:t>, сексуальному </a:t>
            </a:r>
            <a:r>
              <a:rPr lang="ru-RU" dirty="0" err="1"/>
              <a:t>насильстві</a:t>
            </a:r>
            <a:r>
              <a:rPr lang="ru-RU" dirty="0"/>
              <a:t>, 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застосуванням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</a:t>
            </a:r>
            <a:r>
              <a:rPr lang="ru-RU" dirty="0" err="1"/>
              <a:t>електронних</a:t>
            </a:r>
            <a:r>
              <a:rPr lang="ru-RU" dirty="0"/>
              <a:t> </a:t>
            </a:r>
            <a:r>
              <a:rPr lang="ru-RU" dirty="0" err="1"/>
              <a:t>комунікацій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вчиняються</a:t>
            </a:r>
            <a:r>
              <a:rPr lang="ru-RU" dirty="0"/>
              <a:t>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малолітньої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неповнолітньої</a:t>
            </a:r>
            <a:r>
              <a:rPr lang="ru-RU" dirty="0"/>
              <a:t> особи та (</a:t>
            </a:r>
            <a:r>
              <a:rPr lang="ru-RU" dirty="0" err="1"/>
              <a:t>або</a:t>
            </a:r>
            <a:r>
              <a:rPr lang="ru-RU" dirty="0"/>
              <a:t>) такою особою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 </a:t>
            </a:r>
            <a:r>
              <a:rPr lang="ru-RU" dirty="0" err="1"/>
              <a:t>освітнього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,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могла бути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заподіяна</a:t>
            </a:r>
            <a:r>
              <a:rPr lang="ru-RU" dirty="0"/>
              <a:t> шкода </a:t>
            </a:r>
            <a:r>
              <a:rPr lang="ru-RU" dirty="0" err="1"/>
              <a:t>психічному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фізичному</a:t>
            </a:r>
            <a:r>
              <a:rPr lang="ru-RU" dirty="0"/>
              <a:t> </a:t>
            </a:r>
            <a:r>
              <a:rPr lang="ru-RU" dirty="0" err="1"/>
              <a:t>здоров’ю</a:t>
            </a:r>
            <a:r>
              <a:rPr lang="ru-RU" dirty="0"/>
              <a:t> </a:t>
            </a:r>
            <a:r>
              <a:rPr lang="ru-RU" dirty="0" err="1"/>
              <a:t>потерпілого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1027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424936" cy="1069848"/>
          </a:xfrm>
        </p:spPr>
        <p:txBody>
          <a:bodyPr>
            <a:noAutofit/>
          </a:bodyPr>
          <a:lstStyle/>
          <a:p>
            <a:pPr algn="just"/>
            <a:r>
              <a:rPr lang="uk-UA" sz="1800" dirty="0"/>
              <a:t>Ознаками </a:t>
            </a:r>
            <a:r>
              <a:rPr lang="uk-UA" sz="1800" b="1" dirty="0"/>
              <a:t>булінгу (цькування) </a:t>
            </a:r>
            <a:r>
              <a:rPr lang="uk-UA" sz="1800" dirty="0"/>
              <a:t>є систематичне вчинення учасниками освітнього процесу діянь стосовно малолітньої чи неповнолітньої особи та (або) такою особою стосовно інших учасників освітнього процесу, в тому числі із застосуванням засобів електронних комунікацій, а саме:</a:t>
            </a:r>
          </a:p>
        </p:txBody>
      </p:sp>
      <p:sp>
        <p:nvSpPr>
          <p:cNvPr id="6" name="Текст 5"/>
          <p:cNvSpPr>
            <a:spLocks noGrp="1"/>
          </p:cNvSpPr>
          <p:nvPr>
            <p:ph sz="half" idx="4294967295"/>
          </p:nvPr>
        </p:nvSpPr>
        <p:spPr>
          <a:xfrm>
            <a:off x="323528" y="1916832"/>
            <a:ext cx="8460432" cy="4642594"/>
          </a:xfrm>
        </p:spPr>
        <p:txBody>
          <a:bodyPr>
            <a:normAutofit fontScale="77500" lnSpcReduction="20000"/>
          </a:bodyPr>
          <a:lstStyle/>
          <a:p>
            <a:pPr marL="294894" indent="-285750" algn="just">
              <a:buFont typeface="Arial" panose="020B0604020202020204" pitchFamily="34" charset="0"/>
              <a:buChar char="•"/>
            </a:pPr>
            <a:r>
              <a:rPr lang="uk-UA" dirty="0"/>
              <a:t>умисне позбавлення їжі, одягу, коштів, документів, іншого майна або можливості користуватися ними, перешкоджання в отриманні освітніх послуг, примушування до праці та інші правопорушення економічного характеру;</a:t>
            </a:r>
          </a:p>
          <a:p>
            <a:pPr marL="294894" indent="-285750" algn="just">
              <a:buFont typeface="Arial" panose="020B0604020202020204" pitchFamily="34" charset="0"/>
              <a:buChar char="•"/>
            </a:pPr>
            <a:r>
              <a:rPr lang="uk-UA" dirty="0"/>
              <a:t>словесні образи, погрози, у тому числі щодо третіх осіб, приниження, переслідування, залякування, інші діяння, спрямовані на обмеження волевиявлення особи;</a:t>
            </a:r>
          </a:p>
          <a:p>
            <a:pPr marL="294894" indent="-285750" algn="just">
              <a:buFont typeface="Arial" panose="020B0604020202020204" pitchFamily="34" charset="0"/>
              <a:buChar char="•"/>
            </a:pPr>
            <a:r>
              <a:rPr lang="uk-UA" dirty="0"/>
              <a:t>будь-яка форма небажаної вербальної, невербальної чи фізичної поведінки сексуального характеру, зокрема принизливі погляди, жести, образливі рухи тіла, прізвиська, образи, жарти, погрози, поширення образливих чуток;</a:t>
            </a:r>
          </a:p>
          <a:p>
            <a:pPr marL="294894" indent="-285750" algn="just">
              <a:buFont typeface="Arial" panose="020B0604020202020204" pitchFamily="34" charset="0"/>
              <a:buChar char="•"/>
            </a:pPr>
            <a:r>
              <a:rPr lang="uk-UA" dirty="0"/>
              <a:t>будь-яка форма небажаної фізичної поведінки, зокрема ляпаси, стусани, штовхання, щипання, шмагання, кусання, завдання ударів;</a:t>
            </a:r>
          </a:p>
          <a:p>
            <a:pPr marL="294894" indent="-285750" algn="just">
              <a:buFont typeface="Arial" panose="020B0604020202020204" pitchFamily="34" charset="0"/>
              <a:buChar char="•"/>
            </a:pPr>
            <a:r>
              <a:rPr lang="uk-UA" dirty="0"/>
              <a:t>інші правопорушення насильницького характеру.</a:t>
            </a:r>
          </a:p>
          <a:p>
            <a:pPr marL="294894" indent="-285750" algn="just">
              <a:buFont typeface="Arial" panose="020B0604020202020204" pitchFamily="34" charset="0"/>
              <a:buChar char="•"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0510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 txBox="1">
            <a:spLocks/>
          </p:cNvSpPr>
          <p:nvPr/>
        </p:nvSpPr>
        <p:spPr>
          <a:xfrm>
            <a:off x="457200" y="764704"/>
            <a:ext cx="8686800" cy="601068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b="1" dirty="0" smtClean="0"/>
              <a:t>кривдник (</a:t>
            </a:r>
            <a:r>
              <a:rPr lang="uk-UA" b="1" dirty="0" err="1" smtClean="0"/>
              <a:t>булер</a:t>
            </a:r>
            <a:r>
              <a:rPr lang="uk-UA" b="1" dirty="0" smtClean="0"/>
              <a:t>) </a:t>
            </a:r>
            <a:r>
              <a:rPr lang="uk-UA" dirty="0" smtClean="0"/>
              <a:t>- учасник освітнього процесу, в тому числі малолітня чи неповнолітня особа, яка вчиняє </a:t>
            </a:r>
            <a:r>
              <a:rPr lang="uk-UA" dirty="0" err="1" smtClean="0"/>
              <a:t>булінг</a:t>
            </a:r>
            <a:r>
              <a:rPr lang="uk-UA" dirty="0" smtClean="0"/>
              <a:t> (цькування) щодо іншого учасника освітнього процесу;</a:t>
            </a:r>
          </a:p>
          <a:p>
            <a:pPr algn="just"/>
            <a:r>
              <a:rPr lang="uk-UA" b="1" dirty="0" smtClean="0"/>
              <a:t>потерпілий (жертва </a:t>
            </a:r>
            <a:r>
              <a:rPr lang="uk-UA" b="1" dirty="0" err="1" smtClean="0"/>
              <a:t>булінгу</a:t>
            </a:r>
            <a:r>
              <a:rPr lang="uk-UA" b="1" dirty="0" smtClean="0"/>
              <a:t>) - </a:t>
            </a:r>
            <a:r>
              <a:rPr lang="uk-UA" dirty="0" smtClean="0"/>
              <a:t>учасник освітнього процесу, в тому числі малолітня чи неповнолітня особа, щодо якої було вчинено </a:t>
            </a:r>
            <a:r>
              <a:rPr lang="uk-UA" dirty="0" err="1" smtClean="0"/>
              <a:t>булінг</a:t>
            </a:r>
            <a:r>
              <a:rPr lang="uk-UA" dirty="0" smtClean="0"/>
              <a:t> (цькування);</a:t>
            </a:r>
          </a:p>
          <a:p>
            <a:pPr algn="just"/>
            <a:r>
              <a:rPr lang="uk-UA" b="1" dirty="0" smtClean="0"/>
              <a:t>спостерігачі - </a:t>
            </a:r>
            <a:r>
              <a:rPr lang="uk-UA" dirty="0" smtClean="0"/>
              <a:t>свідки та (або) безпосередні очевидці випадку </a:t>
            </a:r>
            <a:r>
              <a:rPr lang="uk-UA" dirty="0" err="1" smtClean="0"/>
              <a:t>булінгу</a:t>
            </a:r>
            <a:r>
              <a:rPr lang="uk-UA" dirty="0" smtClean="0"/>
              <a:t> (цькування);</a:t>
            </a:r>
          </a:p>
          <a:p>
            <a:pPr algn="just"/>
            <a:r>
              <a:rPr lang="uk-UA" b="1" dirty="0" smtClean="0"/>
              <a:t>сторони </a:t>
            </a:r>
            <a:r>
              <a:rPr lang="uk-UA" b="1" dirty="0" err="1" smtClean="0"/>
              <a:t>булінгу</a:t>
            </a:r>
            <a:r>
              <a:rPr lang="uk-UA" b="1" dirty="0" smtClean="0"/>
              <a:t> (цькування) - </a:t>
            </a:r>
            <a:r>
              <a:rPr lang="uk-UA" dirty="0" smtClean="0"/>
              <a:t>безпосередні учасники випадку: кривдник (</a:t>
            </a:r>
            <a:r>
              <a:rPr lang="uk-UA" dirty="0" err="1" smtClean="0"/>
              <a:t>булер</a:t>
            </a:r>
            <a:r>
              <a:rPr lang="uk-UA" dirty="0" smtClean="0"/>
              <a:t>), потерпілий (жертва </a:t>
            </a:r>
            <a:r>
              <a:rPr lang="uk-UA" dirty="0" err="1" smtClean="0"/>
              <a:t>булінгу</a:t>
            </a:r>
            <a:r>
              <a:rPr lang="uk-UA" dirty="0" smtClean="0"/>
              <a:t>), спостерігачі (за наявності).</a:t>
            </a:r>
          </a:p>
          <a:p>
            <a:pPr algn="just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5802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8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836712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err="1"/>
              <a:t>Типові</a:t>
            </a:r>
            <a:r>
              <a:rPr lang="ru-RU" sz="2400" b="1" dirty="0"/>
              <a:t> </a:t>
            </a:r>
            <a:r>
              <a:rPr lang="ru-RU" sz="2400" b="1" dirty="0" err="1"/>
              <a:t>ознаки</a:t>
            </a:r>
            <a:r>
              <a:rPr lang="ru-RU" sz="2400" b="1" dirty="0"/>
              <a:t> </a:t>
            </a:r>
            <a:br>
              <a:rPr lang="ru-RU" sz="2400" b="1" dirty="0"/>
            </a:br>
            <a:r>
              <a:rPr lang="ru-RU" sz="2400" b="1" dirty="0" err="1"/>
              <a:t>булінгу</a:t>
            </a:r>
            <a:r>
              <a:rPr lang="ru-RU" sz="2400" b="1" dirty="0"/>
              <a:t> (</a:t>
            </a:r>
            <a:r>
              <a:rPr lang="ru-RU" sz="2400" b="1" dirty="0" err="1"/>
              <a:t>цькування</a:t>
            </a:r>
            <a:r>
              <a:rPr lang="ru-RU" sz="2400" b="1" dirty="0"/>
              <a:t>)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896902446"/>
              </p:ext>
            </p:extLst>
          </p:nvPr>
        </p:nvGraphicFramePr>
        <p:xfrm>
          <a:off x="1475656" y="1772816"/>
          <a:ext cx="6504384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3258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Відповідальність за </a:t>
            </a:r>
            <a:r>
              <a:rPr lang="uk-UA" b="1" dirty="0" err="1"/>
              <a:t>булінг</a:t>
            </a:r>
            <a:r>
              <a:rPr lang="uk-UA" dirty="0"/>
              <a:t/>
            </a:r>
            <a:br>
              <a:rPr lang="uk-UA" dirty="0"/>
            </a:br>
            <a:endParaRPr lang="ru-RU" dirty="0"/>
          </a:p>
        </p:txBody>
      </p:sp>
      <p:pic>
        <p:nvPicPr>
          <p:cNvPr id="3" name="Picture 3" descr="C:\Users\пк2\Desktop\Без имени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187625" y="2119313"/>
            <a:ext cx="6552728" cy="360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6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82000" cy="792088"/>
          </a:xfrm>
        </p:spPr>
        <p:txBody>
          <a:bodyPr/>
          <a:lstStyle/>
          <a:p>
            <a:r>
              <a:rPr lang="uk-UA" dirty="0" smtClean="0"/>
              <a:t>Повноваження</a:t>
            </a:r>
            <a:endParaRPr lang="uk-UA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179512" y="908720"/>
            <a:ext cx="4171128" cy="1001362"/>
          </a:xfrm>
        </p:spPr>
        <p:txBody>
          <a:bodyPr/>
          <a:lstStyle/>
          <a:p>
            <a:r>
              <a:rPr lang="ru-RU" dirty="0"/>
              <a:t>Права і </a:t>
            </a:r>
            <a:r>
              <a:rPr lang="ru-RU" dirty="0" err="1"/>
              <a:t>обов’язки</a:t>
            </a:r>
            <a:r>
              <a:rPr lang="ru-RU" dirty="0"/>
              <a:t> </a:t>
            </a:r>
            <a:r>
              <a:rPr lang="ru-RU" dirty="0" err="1" smtClean="0"/>
              <a:t>засновника</a:t>
            </a:r>
            <a:endParaRPr lang="uk-UA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>
          <a:xfrm>
            <a:off x="4716016" y="908720"/>
            <a:ext cx="4041775" cy="1001362"/>
          </a:xfrm>
        </p:spPr>
        <p:txBody>
          <a:bodyPr/>
          <a:lstStyle/>
          <a:p>
            <a:pPr algn="ctr"/>
            <a:r>
              <a:rPr lang="uk-UA" dirty="0" smtClean="0"/>
              <a:t>Права та </a:t>
            </a:r>
            <a:r>
              <a:rPr lang="uk-UA" dirty="0" err="1" smtClean="0"/>
              <a:t>обов</a:t>
            </a:r>
            <a:r>
              <a:rPr lang="ru-RU" dirty="0" smtClean="0"/>
              <a:t>’</a:t>
            </a:r>
            <a:r>
              <a:rPr lang="ru-RU" dirty="0" err="1" smtClean="0"/>
              <a:t>язки</a:t>
            </a:r>
            <a:r>
              <a:rPr lang="ru-RU" dirty="0" smtClean="0"/>
              <a:t> </a:t>
            </a:r>
            <a:r>
              <a:rPr lang="ru-RU" dirty="0" err="1" smtClean="0"/>
              <a:t>керівника</a:t>
            </a:r>
            <a:r>
              <a:rPr lang="ru-RU" dirty="0" smtClean="0"/>
              <a:t> закладу </a:t>
            </a:r>
            <a:r>
              <a:rPr lang="ru-RU" dirty="0" err="1" smtClean="0"/>
              <a:t>освіти</a:t>
            </a:r>
            <a:endParaRPr lang="uk-UA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251520" y="1844824"/>
            <a:ext cx="4248472" cy="4536504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1400" b="1" dirty="0" smtClean="0">
                <a:solidFill>
                  <a:srgbClr val="FF0000"/>
                </a:solidFill>
              </a:rPr>
              <a:t>1.Здійснення контролю </a:t>
            </a:r>
            <a:r>
              <a:rPr lang="ru-RU" sz="1400" b="1" dirty="0">
                <a:solidFill>
                  <a:srgbClr val="FF0000"/>
                </a:solidFill>
              </a:rPr>
              <a:t>за </a:t>
            </a:r>
            <a:r>
              <a:rPr lang="ru-RU" sz="1400" b="1" dirty="0" err="1">
                <a:solidFill>
                  <a:srgbClr val="FF0000"/>
                </a:solidFill>
              </a:rPr>
              <a:t>виконанням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плану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заходів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спрямованих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на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запобігання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та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протидію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</a:rPr>
              <a:t>булінгу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цькуванню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) в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закладі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</a:rPr>
              <a:t>освіти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09728" indent="0" algn="just">
              <a:buNone/>
            </a:pP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  <a:p>
            <a:pPr marL="109728" indent="0" algn="just"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ru-RU" sz="1400" b="1" dirty="0" err="1" smtClean="0">
                <a:solidFill>
                  <a:srgbClr val="FF0000"/>
                </a:solidFill>
              </a:rPr>
              <a:t>Розгляд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r>
              <a:rPr lang="ru-RU" sz="1400" b="1" dirty="0" err="1" smtClean="0">
                <a:solidFill>
                  <a:srgbClr val="FF0000"/>
                </a:solidFill>
              </a:rPr>
              <a:t>скарг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про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відмову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у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реагуванні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на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випадки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</a:rPr>
              <a:t>булінгу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цькування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marL="109728" indent="0" algn="just">
              <a:buNone/>
            </a:pP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09728" indent="0" algn="just"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ru-RU" sz="1400" b="1" dirty="0" err="1" smtClean="0">
                <a:solidFill>
                  <a:srgbClr val="FF0000"/>
                </a:solidFill>
              </a:rPr>
              <a:t>Приймання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r>
              <a:rPr lang="ru-RU" sz="1400" b="1" dirty="0" err="1" smtClean="0">
                <a:solidFill>
                  <a:srgbClr val="FF0000"/>
                </a:solidFill>
              </a:rPr>
              <a:t>рішень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за результатами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розгляду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таких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скарг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109728" indent="0" algn="just"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4.</a:t>
            </a:r>
            <a:r>
              <a:rPr lang="ru-RU" sz="1400" b="1" dirty="0" smtClean="0">
                <a:solidFill>
                  <a:srgbClr val="FF0000"/>
                </a:solidFill>
              </a:rPr>
              <a:t>Сприяння </a:t>
            </a:r>
            <a:r>
              <a:rPr lang="ru-RU" sz="1400" b="1" dirty="0" err="1">
                <a:solidFill>
                  <a:srgbClr val="FF0000"/>
                </a:solidFill>
              </a:rPr>
              <a:t>створенню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безпечного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освітнього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середовища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в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закладі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</a:rPr>
              <a:t>освіти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109728" indent="0" algn="just"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5.</a:t>
            </a:r>
            <a:r>
              <a:rPr lang="ru-RU" sz="1400" b="1" dirty="0" smtClean="0">
                <a:solidFill>
                  <a:srgbClr val="FF0000"/>
                </a:solidFill>
              </a:rPr>
              <a:t>Вжиття </a:t>
            </a:r>
            <a:r>
              <a:rPr lang="ru-RU" sz="1400" b="1" dirty="0" err="1" smtClean="0">
                <a:solidFill>
                  <a:srgbClr val="FF0000"/>
                </a:solidFill>
              </a:rPr>
              <a:t>заходів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r>
              <a:rPr lang="ru-RU" sz="1400" b="1" dirty="0">
                <a:solidFill>
                  <a:srgbClr val="FF0000"/>
                </a:solidFill>
              </a:rPr>
              <a:t>для </a:t>
            </a:r>
            <a:r>
              <a:rPr lang="ru-RU" sz="1400" b="1" dirty="0" err="1">
                <a:solidFill>
                  <a:srgbClr val="FF0000"/>
                </a:solidFill>
              </a:rPr>
              <a:t>надання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соціальних</a:t>
            </a:r>
            <a:r>
              <a:rPr lang="ru-RU" sz="1400" b="1" dirty="0">
                <a:solidFill>
                  <a:srgbClr val="FF0000"/>
                </a:solidFill>
              </a:rPr>
              <a:t> та психолого-</a:t>
            </a:r>
            <a:r>
              <a:rPr lang="ru-RU" sz="1400" b="1" dirty="0" err="1">
                <a:solidFill>
                  <a:srgbClr val="FF0000"/>
                </a:solidFill>
              </a:rPr>
              <a:t>педагогічних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послуг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здобувачам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освіти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які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вчинили 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</a:rPr>
              <a:t>булінгу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 (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цькування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), стали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його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свідками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або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постраждали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</a:rPr>
              <a:t>від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</a:rPr>
              <a:t>булінгу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uk-UA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499992" y="1916832"/>
            <a:ext cx="4392488" cy="4941168"/>
          </a:xfrm>
        </p:spPr>
        <p:txBody>
          <a:bodyPr>
            <a:normAutofit fontScale="25000" lnSpcReduction="20000"/>
          </a:bodyPr>
          <a:lstStyle/>
          <a:p>
            <a:pPr marL="274320" indent="-274320" algn="just">
              <a:defRPr/>
            </a:pPr>
            <a:r>
              <a:rPr lang="uk-UA" sz="1800" b="1" dirty="0" smtClean="0"/>
              <a:t>1.</a:t>
            </a:r>
            <a:r>
              <a:rPr lang="uk-UA" sz="5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5600" b="1" dirty="0">
                <a:solidFill>
                  <a:srgbClr val="FF0000"/>
                </a:solidFill>
              </a:rPr>
              <a:t>Затвердження і оприлюднення </a:t>
            </a:r>
            <a:r>
              <a:rPr lang="uk-UA" sz="5600" dirty="0">
                <a:solidFill>
                  <a:schemeClr val="tx2">
                    <a:lumMod val="75000"/>
                  </a:schemeClr>
                </a:solidFill>
              </a:rPr>
              <a:t>плану заходів,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спрямованих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на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запобігання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та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протидію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булінгу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цькуванню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) </a:t>
            </a:r>
          </a:p>
          <a:p>
            <a:pPr marL="274320" indent="-274320" algn="just">
              <a:defRPr/>
            </a:pPr>
            <a:endParaRPr lang="ru-RU" sz="5600" dirty="0">
              <a:solidFill>
                <a:schemeClr val="tx2">
                  <a:lumMod val="75000"/>
                </a:schemeClr>
              </a:solidFill>
            </a:endParaRPr>
          </a:p>
          <a:p>
            <a:pPr marL="274320" indent="-274320" algn="just">
              <a:defRPr/>
            </a:pPr>
            <a:r>
              <a:rPr lang="uk-UA" sz="5600" dirty="0">
                <a:solidFill>
                  <a:schemeClr val="tx2">
                    <a:lumMod val="75000"/>
                  </a:schemeClr>
                </a:solidFill>
              </a:rPr>
              <a:t>2.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b="1" dirty="0" err="1">
                <a:solidFill>
                  <a:srgbClr val="FF0000"/>
                </a:solidFill>
              </a:rPr>
              <a:t>Розгляд</a:t>
            </a:r>
            <a:r>
              <a:rPr lang="ru-RU" sz="5600" b="1" dirty="0">
                <a:solidFill>
                  <a:srgbClr val="FF0000"/>
                </a:solidFill>
              </a:rPr>
              <a:t>  </a:t>
            </a:r>
            <a:r>
              <a:rPr lang="ru-RU" sz="5600" b="1" dirty="0" err="1">
                <a:solidFill>
                  <a:srgbClr val="FF0000"/>
                </a:solidFill>
              </a:rPr>
              <a:t>заяв</a:t>
            </a:r>
            <a:r>
              <a:rPr lang="ru-RU" sz="5600" b="1" dirty="0">
                <a:solidFill>
                  <a:srgbClr val="FF0000"/>
                </a:solidFill>
              </a:rPr>
              <a:t> 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про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випадки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булінгу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цькування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) </a:t>
            </a:r>
          </a:p>
          <a:p>
            <a:pPr marL="274320" indent="-274320" algn="just">
              <a:defRPr/>
            </a:pPr>
            <a:endParaRPr lang="ru-RU" sz="5600" dirty="0">
              <a:solidFill>
                <a:schemeClr val="tx2">
                  <a:lumMod val="75000"/>
                </a:schemeClr>
              </a:solidFill>
            </a:endParaRPr>
          </a:p>
          <a:p>
            <a:pPr marL="274320" indent="-274320" algn="just">
              <a:defRPr/>
            </a:pP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ru-RU" sz="5600" b="1" dirty="0" err="1">
                <a:solidFill>
                  <a:srgbClr val="FF0000"/>
                </a:solidFill>
              </a:rPr>
              <a:t>Видання</a:t>
            </a:r>
            <a:r>
              <a:rPr lang="ru-RU" sz="5600" b="1" dirty="0">
                <a:solidFill>
                  <a:srgbClr val="FF0000"/>
                </a:solidFill>
              </a:rPr>
              <a:t> наказу 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про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проведення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розслідування</a:t>
            </a:r>
            <a:endParaRPr lang="ru-RU" sz="5600" dirty="0">
              <a:solidFill>
                <a:schemeClr val="tx2">
                  <a:lumMod val="75000"/>
                </a:schemeClr>
              </a:solidFill>
            </a:endParaRPr>
          </a:p>
          <a:p>
            <a:pPr marL="274320" indent="-274320" algn="just">
              <a:defRPr/>
            </a:pPr>
            <a:endParaRPr lang="ru-RU" sz="5600" dirty="0">
              <a:solidFill>
                <a:schemeClr val="tx2">
                  <a:lumMod val="75000"/>
                </a:schemeClr>
              </a:solidFill>
            </a:endParaRPr>
          </a:p>
          <a:p>
            <a:pPr marL="274320" indent="-274320" algn="just">
              <a:defRPr/>
            </a:pP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4. </a:t>
            </a:r>
            <a:r>
              <a:rPr lang="ru-RU" sz="5600" b="1" dirty="0" err="1">
                <a:solidFill>
                  <a:srgbClr val="FF0000"/>
                </a:solidFill>
              </a:rPr>
              <a:t>Скликання</a:t>
            </a:r>
            <a:r>
              <a:rPr lang="ru-RU" sz="5600" b="1" dirty="0">
                <a:solidFill>
                  <a:srgbClr val="FF0000"/>
                </a:solidFill>
              </a:rPr>
              <a:t> </a:t>
            </a:r>
            <a:r>
              <a:rPr lang="ru-RU" sz="5600" b="1" dirty="0" err="1">
                <a:solidFill>
                  <a:srgbClr val="FF0000"/>
                </a:solidFill>
              </a:rPr>
              <a:t>засідання</a:t>
            </a:r>
            <a:r>
              <a:rPr lang="ru-RU" sz="5600" b="1" dirty="0">
                <a:solidFill>
                  <a:srgbClr val="FF0000"/>
                </a:solidFill>
              </a:rPr>
              <a:t> </a:t>
            </a:r>
            <a:r>
              <a:rPr lang="ru-RU" sz="5600" b="1" dirty="0" err="1">
                <a:solidFill>
                  <a:srgbClr val="FF0000"/>
                </a:solidFill>
              </a:rPr>
              <a:t>комісії</a:t>
            </a:r>
            <a:r>
              <a:rPr lang="ru-RU" sz="5600" b="1" dirty="0">
                <a:solidFill>
                  <a:srgbClr val="FF0000"/>
                </a:solidFill>
              </a:rPr>
              <a:t> 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з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розгляду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випадків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булінгу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цькування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) </a:t>
            </a:r>
          </a:p>
          <a:p>
            <a:pPr marL="274320" indent="-274320" algn="just">
              <a:defRPr/>
            </a:pPr>
            <a:endParaRPr lang="ru-RU" sz="5600" dirty="0">
              <a:solidFill>
                <a:schemeClr val="tx2">
                  <a:lumMod val="75000"/>
                </a:schemeClr>
              </a:solidFill>
            </a:endParaRPr>
          </a:p>
          <a:p>
            <a:pPr marL="274320" indent="-274320" algn="just">
              <a:defRPr/>
            </a:pPr>
            <a:r>
              <a:rPr lang="uk-UA" sz="5600" dirty="0">
                <a:solidFill>
                  <a:schemeClr val="tx2">
                    <a:lumMod val="75000"/>
                  </a:schemeClr>
                </a:solidFill>
              </a:rPr>
              <a:t>5.</a:t>
            </a:r>
            <a:r>
              <a:rPr lang="ru-RU" sz="5600" b="1" dirty="0">
                <a:solidFill>
                  <a:srgbClr val="FF0000"/>
                </a:solidFill>
              </a:rPr>
              <a:t> </a:t>
            </a:r>
            <a:r>
              <a:rPr lang="ru-RU" sz="5600" b="1" dirty="0" err="1">
                <a:solidFill>
                  <a:srgbClr val="FF0000"/>
                </a:solidFill>
              </a:rPr>
              <a:t>Вжиття</a:t>
            </a:r>
            <a:r>
              <a:rPr lang="ru-RU" sz="5600" b="1" dirty="0">
                <a:solidFill>
                  <a:srgbClr val="FF0000"/>
                </a:solidFill>
              </a:rPr>
              <a:t> </a:t>
            </a:r>
            <a:r>
              <a:rPr lang="ru-RU" sz="5600" b="1" dirty="0" err="1">
                <a:solidFill>
                  <a:srgbClr val="FF0000"/>
                </a:solidFill>
              </a:rPr>
              <a:t>відповідних</a:t>
            </a:r>
            <a:r>
              <a:rPr lang="ru-RU" sz="5600" b="1" dirty="0">
                <a:solidFill>
                  <a:srgbClr val="FF0000"/>
                </a:solidFill>
              </a:rPr>
              <a:t> </a:t>
            </a:r>
            <a:r>
              <a:rPr lang="ru-RU" sz="5600" b="1" dirty="0" err="1">
                <a:solidFill>
                  <a:srgbClr val="FF0000"/>
                </a:solidFill>
              </a:rPr>
              <a:t>заходів</a:t>
            </a:r>
            <a:r>
              <a:rPr lang="ru-RU" sz="5600" b="1" dirty="0">
                <a:solidFill>
                  <a:srgbClr val="FF0000"/>
                </a:solidFill>
              </a:rPr>
              <a:t> </a:t>
            </a:r>
            <a:r>
              <a:rPr lang="ru-RU" sz="5600" b="1" dirty="0" err="1">
                <a:solidFill>
                  <a:srgbClr val="FF0000"/>
                </a:solidFill>
              </a:rPr>
              <a:t>реагування</a:t>
            </a:r>
            <a:endParaRPr lang="ru-RU" sz="5600" b="1" dirty="0">
              <a:solidFill>
                <a:srgbClr val="FF0000"/>
              </a:solidFill>
            </a:endParaRPr>
          </a:p>
          <a:p>
            <a:pPr marL="274320" indent="-274320" algn="just">
              <a:defRPr/>
            </a:pPr>
            <a:endParaRPr lang="ru-RU" sz="4300" dirty="0">
              <a:solidFill>
                <a:schemeClr val="tx2">
                  <a:lumMod val="75000"/>
                </a:schemeClr>
              </a:solidFill>
            </a:endParaRPr>
          </a:p>
          <a:p>
            <a:pPr marL="274320" indent="-274320" algn="just">
              <a:defRPr/>
            </a:pP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6.</a:t>
            </a:r>
            <a:r>
              <a:rPr lang="ru-RU" sz="5600" b="1" dirty="0">
                <a:solidFill>
                  <a:srgbClr val="FF0000"/>
                </a:solidFill>
              </a:rPr>
              <a:t>Забезпечення </a:t>
            </a:r>
            <a:r>
              <a:rPr lang="ru-RU" sz="5600" b="1" dirty="0" err="1">
                <a:solidFill>
                  <a:srgbClr val="FF0000"/>
                </a:solidFill>
              </a:rPr>
              <a:t>виконання</a:t>
            </a:r>
            <a:r>
              <a:rPr lang="ru-RU" sz="5600" b="1" dirty="0">
                <a:solidFill>
                  <a:srgbClr val="FF0000"/>
                </a:solidFill>
              </a:rPr>
              <a:t> </a:t>
            </a:r>
            <a:r>
              <a:rPr lang="ru-RU" sz="5600" b="1" dirty="0" err="1">
                <a:solidFill>
                  <a:srgbClr val="FF0000"/>
                </a:solidFill>
              </a:rPr>
              <a:t>заходів</a:t>
            </a:r>
            <a:r>
              <a:rPr lang="ru-RU" sz="5600" b="1" dirty="0">
                <a:solidFill>
                  <a:srgbClr val="FF0000"/>
                </a:solidFill>
              </a:rPr>
              <a:t> 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для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надання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соціальних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та психолого-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педагогічних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послуг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здобувачам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освіти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які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вчинили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булінг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, стали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його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свідками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або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постраждали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від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булінгу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цькування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);</a:t>
            </a:r>
          </a:p>
          <a:p>
            <a:pPr marL="274320" indent="-274320" algn="just">
              <a:defRPr/>
            </a:pPr>
            <a:endParaRPr lang="ru-RU" sz="4300" dirty="0">
              <a:solidFill>
                <a:schemeClr val="tx2">
                  <a:lumMod val="75000"/>
                </a:schemeClr>
              </a:solidFill>
            </a:endParaRPr>
          </a:p>
          <a:p>
            <a:pPr marL="274320" indent="-274320" algn="just">
              <a:defRPr/>
            </a:pP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7. </a:t>
            </a:r>
            <a:r>
              <a:rPr lang="ru-RU" sz="5600" b="1" dirty="0" err="1">
                <a:solidFill>
                  <a:srgbClr val="FF0000"/>
                </a:solidFill>
              </a:rPr>
              <a:t>Повідомлення</a:t>
            </a:r>
            <a:r>
              <a:rPr lang="ru-RU" sz="5600" b="1" dirty="0">
                <a:solidFill>
                  <a:srgbClr val="FF0000"/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уповноваженим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підрозділам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органів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Національної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поліції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України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та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службі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у справах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дітей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про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випадки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булінгу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цькування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) в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закладі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600" dirty="0" err="1">
                <a:solidFill>
                  <a:schemeClr val="tx2">
                    <a:lumMod val="75000"/>
                  </a:schemeClr>
                </a:solidFill>
              </a:rPr>
              <a:t>освіти</a:t>
            </a:r>
            <a:r>
              <a:rPr lang="ru-RU" sz="56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1151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Комісія</a:t>
            </a:r>
            <a:r>
              <a:rPr lang="ru-RU" dirty="0" smtClean="0"/>
              <a:t> </a:t>
            </a:r>
            <a:r>
              <a:rPr lang="uk-UA" dirty="0" smtClean="0"/>
              <a:t>з </a:t>
            </a:r>
            <a:r>
              <a:rPr lang="uk-UA" dirty="0"/>
              <a:t>розгляду </a:t>
            </a:r>
            <a:r>
              <a:rPr lang="uk-UA" dirty="0" smtClean="0"/>
              <a:t>випадків</a:t>
            </a:r>
            <a:br>
              <a:rPr lang="uk-UA" dirty="0" smtClean="0"/>
            </a:br>
            <a:r>
              <a:rPr lang="uk-UA" dirty="0" smtClean="0"/>
              <a:t> </a:t>
            </a:r>
            <a:r>
              <a:rPr lang="uk-UA" dirty="0"/>
              <a:t>булінгу (</a:t>
            </a:r>
            <a:r>
              <a:rPr lang="uk-UA" dirty="0" smtClean="0"/>
              <a:t>цькування)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sz="2600" dirty="0"/>
              <a:t>Склад комісії затверджує наказом керівник закладу освіти</a:t>
            </a:r>
            <a:r>
              <a:rPr lang="uk-UA" sz="2600" dirty="0" smtClean="0"/>
              <a:t>.</a:t>
            </a:r>
          </a:p>
          <a:p>
            <a:pPr marL="109728" indent="0">
              <a:buNone/>
            </a:pPr>
            <a:endParaRPr lang="uk-UA" sz="2600" dirty="0"/>
          </a:p>
          <a:p>
            <a:r>
              <a:rPr lang="uk-UA" sz="2600" dirty="0"/>
              <a:t>Комісія виконує свої обов’язки на постійній основі</a:t>
            </a:r>
            <a:r>
              <a:rPr lang="uk-UA" sz="2600" dirty="0" smtClean="0"/>
              <a:t>.</a:t>
            </a:r>
          </a:p>
          <a:p>
            <a:endParaRPr lang="uk-UA" sz="2600" dirty="0" smtClean="0"/>
          </a:p>
          <a:p>
            <a:r>
              <a:rPr lang="uk-UA" sz="2600" dirty="0"/>
              <a:t>Головою комісії є керівник закладу освіти</a:t>
            </a:r>
            <a:r>
              <a:rPr lang="uk-UA" sz="2600" dirty="0" smtClean="0"/>
              <a:t>.</a:t>
            </a:r>
          </a:p>
          <a:p>
            <a:pPr marL="109728" indent="0">
              <a:buNone/>
            </a:pPr>
            <a:endParaRPr lang="uk-UA" sz="2600" dirty="0" smtClean="0"/>
          </a:p>
          <a:p>
            <a:r>
              <a:rPr lang="uk-UA" sz="2600" dirty="0"/>
              <a:t>Засідання комісії є правоможним у разі участі в ньому не менш як двох третин її складу.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8024" y="2249424"/>
            <a:ext cx="3960440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uk-UA" dirty="0"/>
              <a:t>Склад комісії формується з урахуванням основних завдань комісії.</a:t>
            </a:r>
          </a:p>
          <a:p>
            <a:pPr algn="just"/>
            <a:r>
              <a:rPr lang="uk-UA" dirty="0"/>
              <a:t>Комісія складається з голови, заступника голови, секретаря та не менше ніж п’яти її членів.</a:t>
            </a:r>
          </a:p>
          <a:p>
            <a:pPr algn="just"/>
            <a:r>
              <a:rPr lang="uk-UA" dirty="0"/>
              <a:t>До складу комісії входять педагогічні (науково-педагогічні) працівники, у тому числі практичний психолог та соціальний педагог (за наявності) закладу освіти, представники служби у справах дітей та центру соціальних служб для сім’ї, дітей та молоді.</a:t>
            </a:r>
          </a:p>
          <a:p>
            <a:pPr algn="just"/>
            <a:r>
              <a:rPr lang="uk-UA" dirty="0"/>
              <a:t>До участі в засіданні комісії за згодою залучаються батьки або інші законні представники малолітніх або неповнолітніх сторін булінгу (цькування), а також можуть залучатися сторони булінгу (цькування), представники інших суб’єктів реагування на випадки булінгу (цькування) в закладах освіти.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6157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036496" cy="1066800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bg2">
                    <a:lumMod val="50000"/>
                  </a:schemeClr>
                </a:solidFill>
              </a:rPr>
              <a:t>Забезпечення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</a:rPr>
              <a:t>вебсайті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</a:rPr>
              <a:t>відкритого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доступу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до </a:t>
            </a:r>
            <a:r>
              <a:rPr lang="ru-RU" sz="2400" b="1" dirty="0" err="1">
                <a:solidFill>
                  <a:schemeClr val="bg2">
                    <a:lumMod val="50000"/>
                  </a:schemeClr>
                </a:solidFill>
              </a:rPr>
              <a:t>такої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bg2">
                    <a:lumMod val="50000"/>
                  </a:schemeClr>
                </a:solidFill>
              </a:rPr>
              <a:t>інформації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та </a:t>
            </a:r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</a:rPr>
              <a:t>документів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:</a:t>
            </a:r>
            <a:endParaRPr lang="ru-RU" sz="24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правила </a:t>
            </a:r>
            <a:r>
              <a:rPr lang="ru-RU" b="1" dirty="0" err="1">
                <a:solidFill>
                  <a:srgbClr val="FF0000"/>
                </a:solidFill>
              </a:rPr>
              <a:t>поведінки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/>
              <a:t>здобувача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в </a:t>
            </a:r>
            <a:r>
              <a:rPr lang="ru-RU" dirty="0" err="1"/>
              <a:t>закладі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план </a:t>
            </a:r>
            <a:r>
              <a:rPr lang="ru-RU" b="1" dirty="0" err="1">
                <a:solidFill>
                  <a:srgbClr val="FF0000"/>
                </a:solidFill>
              </a:rPr>
              <a:t>заходів</a:t>
            </a:r>
            <a:r>
              <a:rPr lang="ru-RU" dirty="0"/>
              <a:t>, </a:t>
            </a:r>
            <a:r>
              <a:rPr lang="ru-RU" dirty="0" err="1"/>
              <a:t>спрямованих</a:t>
            </a:r>
            <a:r>
              <a:rPr lang="ru-RU" dirty="0"/>
              <a:t> на </a:t>
            </a:r>
            <a:r>
              <a:rPr lang="ru-RU" dirty="0" err="1"/>
              <a:t>запобігання</a:t>
            </a:r>
            <a:r>
              <a:rPr lang="ru-RU" dirty="0"/>
              <a:t> та </a:t>
            </a:r>
            <a:r>
              <a:rPr lang="ru-RU" dirty="0" err="1"/>
              <a:t>протидію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цькуванню</a:t>
            </a:r>
            <a:r>
              <a:rPr lang="ru-RU" dirty="0"/>
              <a:t>) в </a:t>
            </a:r>
            <a:r>
              <a:rPr lang="ru-RU" dirty="0" err="1"/>
              <a:t>закладі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порядок </a:t>
            </a:r>
            <a:r>
              <a:rPr lang="ru-RU" b="1" dirty="0" err="1">
                <a:solidFill>
                  <a:srgbClr val="FF0000"/>
                </a:solidFill>
              </a:rPr>
              <a:t>подання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розгляду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/>
              <a:t>(з </a:t>
            </a:r>
            <a:r>
              <a:rPr lang="ru-RU" dirty="0" err="1"/>
              <a:t>дотриманням</a:t>
            </a:r>
            <a:r>
              <a:rPr lang="ru-RU" dirty="0"/>
              <a:t> </a:t>
            </a:r>
            <a:r>
              <a:rPr lang="ru-RU" dirty="0" err="1"/>
              <a:t>конфіденційності</a:t>
            </a:r>
            <a:r>
              <a:rPr lang="ru-RU" dirty="0"/>
              <a:t>)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заяв</a:t>
            </a:r>
            <a:r>
              <a:rPr lang="ru-RU" dirty="0"/>
              <a:t> про </a:t>
            </a:r>
            <a:r>
              <a:rPr lang="ru-RU" dirty="0" err="1"/>
              <a:t>випадки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 в </a:t>
            </a:r>
            <a:r>
              <a:rPr lang="ru-RU" dirty="0" err="1"/>
              <a:t>закладі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порядок </a:t>
            </a:r>
            <a:r>
              <a:rPr lang="ru-RU" b="1" dirty="0" err="1">
                <a:solidFill>
                  <a:srgbClr val="FF0000"/>
                </a:solidFill>
              </a:rPr>
              <a:t>реагування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на </a:t>
            </a:r>
            <a:r>
              <a:rPr lang="ru-RU" dirty="0" err="1"/>
              <a:t>доведені</a:t>
            </a:r>
            <a:r>
              <a:rPr lang="ru-RU" dirty="0"/>
              <a:t> </a:t>
            </a:r>
            <a:r>
              <a:rPr lang="ru-RU" dirty="0" err="1"/>
              <a:t>випадки</a:t>
            </a:r>
            <a:r>
              <a:rPr lang="ru-RU" dirty="0"/>
              <a:t>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 в </a:t>
            </a:r>
            <a:r>
              <a:rPr lang="ru-RU" dirty="0" err="1"/>
              <a:t>закладі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та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причетних</a:t>
            </a:r>
            <a:r>
              <a:rPr lang="ru-RU" dirty="0"/>
              <a:t> до </a:t>
            </a:r>
            <a:r>
              <a:rPr lang="ru-RU" dirty="0" err="1"/>
              <a:t>булінгу</a:t>
            </a:r>
            <a:r>
              <a:rPr lang="ru-RU" dirty="0"/>
              <a:t> (</a:t>
            </a:r>
            <a:r>
              <a:rPr lang="ru-RU" dirty="0" err="1"/>
              <a:t>цькування</a:t>
            </a:r>
            <a:r>
              <a:rPr lang="ru-RU" dirty="0"/>
              <a:t>)".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168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1425</TotalTime>
  <Words>796</Words>
  <Application>Microsoft Office PowerPoint</Application>
  <PresentationFormat>Экран (4:3)</PresentationFormat>
  <Paragraphs>80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Georgia</vt:lpstr>
      <vt:lpstr>Trebuchet MS</vt:lpstr>
      <vt:lpstr>Wingdings 2</vt:lpstr>
      <vt:lpstr>Городская</vt:lpstr>
      <vt:lpstr>Нормативне забезпечення</vt:lpstr>
      <vt:lpstr>Презентация PowerPoint</vt:lpstr>
      <vt:lpstr>Ознаками булінгу (цькування) є систематичне вчинення учасниками освітнього процесу діянь стосовно малолітньої чи неповнолітньої особи та (або) такою особою стосовно інших учасників освітнього процесу, в тому числі із застосуванням засобів електронних комунікацій, а саме:</vt:lpstr>
      <vt:lpstr>Презентация PowerPoint</vt:lpstr>
      <vt:lpstr>Типові ознаки  булінгу (цькування)</vt:lpstr>
      <vt:lpstr>Відповідальність за булінг </vt:lpstr>
      <vt:lpstr>Повноваження</vt:lpstr>
      <vt:lpstr>Комісія з розгляду випадків  булінгу (цькування)</vt:lpstr>
      <vt:lpstr>Забезпечення на вебсайті відкритого доступу до такої інформації та документів: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організацію протидії та попередження булінгу (цькуванню) в закладах освіти міста</dc:title>
  <dc:creator>пк2</dc:creator>
  <cp:lastModifiedBy>user</cp:lastModifiedBy>
  <cp:revision>115</cp:revision>
  <cp:lastPrinted>2021-04-13T05:58:46Z</cp:lastPrinted>
  <dcterms:created xsi:type="dcterms:W3CDTF">2021-03-26T12:58:17Z</dcterms:created>
  <dcterms:modified xsi:type="dcterms:W3CDTF">2021-05-19T11:12:56Z</dcterms:modified>
</cp:coreProperties>
</file>