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3" r:id="rId13"/>
    <p:sldId id="268" r:id="rId14"/>
    <p:sldId id="269" r:id="rId15"/>
    <p:sldId id="270" r:id="rId16"/>
    <p:sldId id="271" r:id="rId17"/>
    <p:sldId id="272" r:id="rId18"/>
    <p:sldId id="273" r:id="rId19"/>
    <p:sldId id="274" r:id="rId20"/>
    <p:sldId id="275" r:id="rId21"/>
    <p:sldId id="276" r:id="rId22"/>
    <p:sldId id="279" r:id="rId23"/>
    <p:sldId id="277" r:id="rId24"/>
    <p:sldId id="278" r:id="rId25"/>
    <p:sldId id="280" r:id="rId2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9A00"/>
    <a:srgbClr val="62C400"/>
    <a:srgbClr val="33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9" autoAdjust="0"/>
    <p:restoredTop sz="94622" autoAdjust="0"/>
  </p:normalViewPr>
  <p:slideViewPr>
    <p:cSldViewPr>
      <p:cViewPr varScale="1">
        <p:scale>
          <a:sx n="70" d="100"/>
          <a:sy n="70" d="100"/>
        </p:scale>
        <p:origin x="-108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B1B37D3-805F-4F30-8BB2-4FB5EB0B633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D7C044E-28EA-40C3-8556-62E8DB80C7F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B2191DE-E7B3-4B6E-8DF3-2A8A7782B49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7D2B1B0-B4AE-42EE-A279-9D9FAC8C50F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4DFCBA3-79CF-42DA-A9AC-7C9250CC2AC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3A4A2F3-8A79-45BE-9E83-846B7A4716E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918B566D-2F40-47E7-AFFF-F25CDC80A11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28A53859-A01B-448D-B9CB-E287B411809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ED4BCDB8-AE50-4E66-87E2-117B18A661F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63D550D-4156-477A-883B-BBCE6D0B7CC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AA56DE3-7D81-48EC-BC87-865428FB928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BB0DBC4C-0A4A-461C-ACF5-6CED2C6B081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g-kiev.fotki.yandex.ru/get/3511/panoramakiev.16/0_c780_3c67c1b1_-1-ori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picasaweb.google.com.ua/lh/photo/68Qxas-O7-63JzlI9VO__A?feat=embedwebsite"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stg"/>
          <p:cNvPicPr>
            <a:picLocks noChangeAspect="1" noChangeArrowheads="1"/>
          </p:cNvPicPr>
          <p:nvPr/>
        </p:nvPicPr>
        <p:blipFill>
          <a:blip r:embed="rId2" cstate="print"/>
          <a:srcRect/>
          <a:stretch>
            <a:fillRect/>
          </a:stretch>
        </p:blipFill>
        <p:spPr bwMode="auto">
          <a:xfrm>
            <a:off x="971550" y="476250"/>
            <a:ext cx="4038600" cy="5688013"/>
          </a:xfrm>
          <a:prstGeom prst="rect">
            <a:avLst/>
          </a:prstGeom>
          <a:noFill/>
          <a:ln w="9525">
            <a:noFill/>
            <a:miter lim="800000"/>
            <a:headEnd/>
            <a:tailEnd/>
          </a:ln>
        </p:spPr>
      </p:pic>
      <p:sp>
        <p:nvSpPr>
          <p:cNvPr id="2053" name="Rectangle 5"/>
          <p:cNvSpPr>
            <a:spLocks noChangeArrowheads="1"/>
          </p:cNvSpPr>
          <p:nvPr/>
        </p:nvSpPr>
        <p:spPr bwMode="auto">
          <a:xfrm>
            <a:off x="5003800" y="3400425"/>
            <a:ext cx="3748088" cy="3019425"/>
          </a:xfrm>
          <a:prstGeom prst="rect">
            <a:avLst/>
          </a:prstGeom>
          <a:noFill/>
          <a:ln w="9525">
            <a:noFill/>
            <a:miter lim="800000"/>
            <a:headEnd/>
            <a:tailEnd/>
          </a:ln>
        </p:spPr>
        <p:txBody>
          <a:bodyPr anchor="ctr">
            <a:spAutoFit/>
          </a:bodyPr>
          <a:lstStyle/>
          <a:p>
            <a:pPr algn="ctr"/>
            <a:r>
              <a:rPr lang="ru-RU" sz="4800" b="1">
                <a:latin typeface="Garamond" pitchFamily="18" charset="0"/>
              </a:rPr>
              <a:t>Тарас Григорович Шевченко</a:t>
            </a:r>
          </a:p>
          <a:p>
            <a:pPr algn="ctr"/>
            <a:r>
              <a:rPr lang="ru-RU" sz="4800" b="1">
                <a:latin typeface="Garamond" pitchFamily="18" charset="0"/>
              </a:rPr>
              <a:t>(1814 </a:t>
            </a:r>
            <a:r>
              <a:rPr lang="en-US" sz="4800" b="1">
                <a:latin typeface="Garamond" pitchFamily="18" charset="0"/>
              </a:rPr>
              <a:t>- </a:t>
            </a:r>
            <a:r>
              <a:rPr lang="ru-RU" sz="4800" b="1">
                <a:latin typeface="Garamond" pitchFamily="18" charset="0"/>
              </a:rPr>
              <a:t>1861)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calcmode="lin" valueType="num">
                                      <p:cBhvr>
                                        <p:cTn id="7" dur="1000" fill="hold"/>
                                        <p:tgtEl>
                                          <p:spTgt spid="2052"/>
                                        </p:tgtEl>
                                        <p:attrNameLst>
                                          <p:attrName>ppt_w</p:attrName>
                                        </p:attrNameLst>
                                      </p:cBhvr>
                                      <p:tavLst>
                                        <p:tav tm="0">
                                          <p:val>
                                            <p:strVal val="#ppt_w*0.70"/>
                                          </p:val>
                                        </p:tav>
                                        <p:tav tm="100000">
                                          <p:val>
                                            <p:strVal val="#ppt_w"/>
                                          </p:val>
                                        </p:tav>
                                      </p:tavLst>
                                    </p:anim>
                                    <p:anim calcmode="lin" valueType="num">
                                      <p:cBhvr>
                                        <p:cTn id="8" dur="1000" fill="hold"/>
                                        <p:tgtEl>
                                          <p:spTgt spid="2052"/>
                                        </p:tgtEl>
                                        <p:attrNameLst>
                                          <p:attrName>ppt_h</p:attrName>
                                        </p:attrNameLst>
                                      </p:cBhvr>
                                      <p:tavLst>
                                        <p:tav tm="0">
                                          <p:val>
                                            <p:strVal val="#ppt_h"/>
                                          </p:val>
                                        </p:tav>
                                        <p:tav tm="100000">
                                          <p:val>
                                            <p:strVal val="#ppt_h"/>
                                          </p:val>
                                        </p:tav>
                                      </p:tavLst>
                                    </p:anim>
                                    <p:animEffect transition="in" filter="fade">
                                      <p:cBhvr>
                                        <p:cTn id="9" dur="1000"/>
                                        <p:tgtEl>
                                          <p:spTgt spid="2052"/>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2053"/>
                                        </p:tgtEl>
                                        <p:attrNameLst>
                                          <p:attrName>style.visibility</p:attrName>
                                        </p:attrNameLst>
                                      </p:cBhvr>
                                      <p:to>
                                        <p:strVal val="visible"/>
                                      </p:to>
                                    </p:set>
                                    <p:anim calcmode="lin" valueType="num">
                                      <p:cBhvr>
                                        <p:cTn id="12" dur="1000" fill="hold"/>
                                        <p:tgtEl>
                                          <p:spTgt spid="2053"/>
                                        </p:tgtEl>
                                        <p:attrNameLst>
                                          <p:attrName>ppt_w</p:attrName>
                                        </p:attrNameLst>
                                      </p:cBhvr>
                                      <p:tavLst>
                                        <p:tav tm="0">
                                          <p:val>
                                            <p:strVal val="#ppt_w*0.70"/>
                                          </p:val>
                                        </p:tav>
                                        <p:tav tm="100000">
                                          <p:val>
                                            <p:strVal val="#ppt_w"/>
                                          </p:val>
                                        </p:tav>
                                      </p:tavLst>
                                    </p:anim>
                                    <p:anim calcmode="lin" valueType="num">
                                      <p:cBhvr>
                                        <p:cTn id="13" dur="1000" fill="hold"/>
                                        <p:tgtEl>
                                          <p:spTgt spid="2053"/>
                                        </p:tgtEl>
                                        <p:attrNameLst>
                                          <p:attrName>ppt_h</p:attrName>
                                        </p:attrNameLst>
                                      </p:cBhvr>
                                      <p:tavLst>
                                        <p:tav tm="0">
                                          <p:val>
                                            <p:strVal val="#ppt_h"/>
                                          </p:val>
                                        </p:tav>
                                        <p:tav tm="100000">
                                          <p:val>
                                            <p:strVal val="#ppt_h"/>
                                          </p:val>
                                        </p:tav>
                                      </p:tavLst>
                                    </p:anim>
                                    <p:animEffect transition="in" filter="fade">
                                      <p:cBhvr>
                                        <p:cTn id="14" dur="1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68313" y="260350"/>
            <a:ext cx="8229600" cy="1397000"/>
          </a:xfrm>
        </p:spPr>
        <p:txBody>
          <a:bodyPr/>
          <a:lstStyle/>
          <a:p>
            <a:pPr eaLnBrk="1" hangingPunct="1">
              <a:lnSpc>
                <a:spcPct val="90000"/>
              </a:lnSpc>
              <a:buFontTx/>
              <a:buNone/>
            </a:pPr>
            <a:r>
              <a:rPr lang="uk-UA" b="1" smtClean="0">
                <a:latin typeface="Garamond" pitchFamily="18" charset="0"/>
              </a:rPr>
              <a:t>	</a:t>
            </a:r>
            <a:r>
              <a:rPr lang="uk-UA" sz="2800" b="1" smtClean="0">
                <a:latin typeface="Garamond" pitchFamily="18" charset="0"/>
              </a:rPr>
              <a:t>Успішно працює він і в жанрі портрета (портрети М. Луніна, А. Лагоди, О. Коцебу та ін., автопортрети).</a:t>
            </a:r>
            <a:endParaRPr lang="ru-RU" sz="2800" b="1" smtClean="0">
              <a:latin typeface="Garamond" pitchFamily="18" charset="0"/>
            </a:endParaRPr>
          </a:p>
          <a:p>
            <a:pPr eaLnBrk="1" hangingPunct="1">
              <a:lnSpc>
                <a:spcPct val="90000"/>
              </a:lnSpc>
            </a:pPr>
            <a:endParaRPr lang="ru-RU" sz="2800" smtClean="0"/>
          </a:p>
        </p:txBody>
      </p:sp>
      <p:pic>
        <p:nvPicPr>
          <p:cNvPr id="16389" name="Picture 5" descr="lunin-ms"/>
          <p:cNvPicPr>
            <a:picLocks noChangeAspect="1" noChangeArrowheads="1"/>
          </p:cNvPicPr>
          <p:nvPr/>
        </p:nvPicPr>
        <p:blipFill>
          <a:blip r:embed="rId2" cstate="print"/>
          <a:srcRect/>
          <a:stretch>
            <a:fillRect/>
          </a:stretch>
        </p:blipFill>
        <p:spPr bwMode="auto">
          <a:xfrm>
            <a:off x="323850" y="1628775"/>
            <a:ext cx="3978275" cy="4679950"/>
          </a:xfrm>
          <a:prstGeom prst="rect">
            <a:avLst/>
          </a:prstGeom>
          <a:noFill/>
          <a:ln w="9525">
            <a:noFill/>
            <a:miter lim="800000"/>
            <a:headEnd/>
            <a:tailEnd/>
          </a:ln>
        </p:spPr>
      </p:pic>
      <p:sp>
        <p:nvSpPr>
          <p:cNvPr id="16390" name="Text Box 6"/>
          <p:cNvSpPr txBox="1">
            <a:spLocks noChangeArrowheads="1"/>
          </p:cNvSpPr>
          <p:nvPr/>
        </p:nvSpPr>
        <p:spPr bwMode="auto">
          <a:xfrm>
            <a:off x="1743075" y="6342063"/>
            <a:ext cx="1096963" cy="366712"/>
          </a:xfrm>
          <a:prstGeom prst="rect">
            <a:avLst/>
          </a:prstGeom>
          <a:noFill/>
          <a:ln w="9525">
            <a:noFill/>
            <a:miter lim="800000"/>
            <a:headEnd/>
            <a:tailEnd/>
          </a:ln>
        </p:spPr>
        <p:txBody>
          <a:bodyPr wrap="none">
            <a:spAutoFit/>
          </a:bodyPr>
          <a:lstStyle/>
          <a:p>
            <a:r>
              <a:rPr lang="uk-UA" b="1">
                <a:latin typeface="Garamond" pitchFamily="18" charset="0"/>
              </a:rPr>
              <a:t>М. Лунін</a:t>
            </a:r>
            <a:endParaRPr lang="ru-RU" b="1">
              <a:latin typeface="Garamond" pitchFamily="18" charset="0"/>
            </a:endParaRPr>
          </a:p>
        </p:txBody>
      </p:sp>
      <p:pic>
        <p:nvPicPr>
          <p:cNvPr id="16391" name="Picture 7" descr="0017"/>
          <p:cNvPicPr>
            <a:picLocks noChangeAspect="1" noChangeArrowheads="1"/>
          </p:cNvPicPr>
          <p:nvPr/>
        </p:nvPicPr>
        <p:blipFill>
          <a:blip r:embed="rId3" cstate="print"/>
          <a:srcRect/>
          <a:stretch>
            <a:fillRect/>
          </a:stretch>
        </p:blipFill>
        <p:spPr bwMode="auto">
          <a:xfrm>
            <a:off x="5076825" y="1628775"/>
            <a:ext cx="3432175" cy="4692650"/>
          </a:xfrm>
          <a:prstGeom prst="rect">
            <a:avLst/>
          </a:prstGeom>
          <a:noFill/>
          <a:ln w="9525">
            <a:noFill/>
            <a:miter lim="800000"/>
            <a:headEnd/>
            <a:tailEnd/>
          </a:ln>
        </p:spPr>
      </p:pic>
      <p:sp>
        <p:nvSpPr>
          <p:cNvPr id="16392" name="Text Box 8"/>
          <p:cNvSpPr txBox="1">
            <a:spLocks noChangeArrowheads="1"/>
          </p:cNvSpPr>
          <p:nvPr/>
        </p:nvSpPr>
        <p:spPr bwMode="auto">
          <a:xfrm>
            <a:off x="6280150" y="6413500"/>
            <a:ext cx="1146175" cy="366713"/>
          </a:xfrm>
          <a:prstGeom prst="rect">
            <a:avLst/>
          </a:prstGeom>
          <a:noFill/>
          <a:ln w="9525">
            <a:noFill/>
            <a:miter lim="800000"/>
            <a:headEnd/>
            <a:tailEnd/>
          </a:ln>
        </p:spPr>
        <p:txBody>
          <a:bodyPr wrap="none">
            <a:spAutoFit/>
          </a:bodyPr>
          <a:lstStyle/>
          <a:p>
            <a:r>
              <a:rPr lang="uk-UA" b="1">
                <a:latin typeface="Garamond" pitchFamily="18" charset="0"/>
              </a:rPr>
              <a:t>А. Лагода</a:t>
            </a:r>
            <a:endParaRPr lang="ru-RU" b="1">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p:cTn id="7" dur="500" decel="50000" fill="hold">
                                          <p:stCondLst>
                                            <p:cond delay="0"/>
                                          </p:stCondLst>
                                        </p:cTn>
                                        <p:tgtEl>
                                          <p:spTgt spid="16387">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387">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387">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6387">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387">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387">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387">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387">
                                            <p:txEl>
                                              <p:pRg st="0" end="0"/>
                                            </p:txEl>
                                          </p:spTgt>
                                        </p:tgtEl>
                                      </p:cBhvr>
                                    </p:animEffect>
                                  </p:childTnLst>
                                </p:cTn>
                              </p:par>
                              <p:par>
                                <p:cTn id="15" presetID="25" presetClass="entr" presetSubtype="0" fill="hold" nodeType="withEffect">
                                  <p:stCondLst>
                                    <p:cond delay="0"/>
                                  </p:stCondLst>
                                  <p:childTnLst>
                                    <p:set>
                                      <p:cBhvr>
                                        <p:cTn id="16" dur="1" fill="hold">
                                          <p:stCondLst>
                                            <p:cond delay="0"/>
                                          </p:stCondLst>
                                        </p:cTn>
                                        <p:tgtEl>
                                          <p:spTgt spid="16389"/>
                                        </p:tgtEl>
                                        <p:attrNameLst>
                                          <p:attrName>style.visibility</p:attrName>
                                        </p:attrNameLst>
                                      </p:cBhvr>
                                      <p:to>
                                        <p:strVal val="visible"/>
                                      </p:to>
                                    </p:set>
                                    <p:anim calcmode="lin" valueType="num">
                                      <p:cBhvr>
                                        <p:cTn id="17" dur="500" decel="50000" fill="hold">
                                          <p:stCondLst>
                                            <p:cond delay="0"/>
                                          </p:stCondLst>
                                        </p:cTn>
                                        <p:tgtEl>
                                          <p:spTgt spid="16389"/>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6389"/>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6389"/>
                                        </p:tgtEl>
                                        <p:attrNameLst>
                                          <p:attrName>ppt_w</p:attrName>
                                        </p:attrNameLst>
                                      </p:cBhvr>
                                      <p:tavLst>
                                        <p:tav tm="0">
                                          <p:val>
                                            <p:strVal val="#ppt_w*.05"/>
                                          </p:val>
                                        </p:tav>
                                        <p:tav tm="100000">
                                          <p:val>
                                            <p:strVal val="#ppt_w"/>
                                          </p:val>
                                        </p:tav>
                                      </p:tavLst>
                                    </p:anim>
                                    <p:anim calcmode="lin" valueType="num">
                                      <p:cBhvr>
                                        <p:cTn id="20" dur="1000" fill="hold"/>
                                        <p:tgtEl>
                                          <p:spTgt spid="16389"/>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6389"/>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6389"/>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6389"/>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6389"/>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16390"/>
                                        </p:tgtEl>
                                        <p:attrNameLst>
                                          <p:attrName>style.visibility</p:attrName>
                                        </p:attrNameLst>
                                      </p:cBhvr>
                                      <p:to>
                                        <p:strVal val="visible"/>
                                      </p:to>
                                    </p:set>
                                    <p:anim calcmode="lin" valueType="num">
                                      <p:cBhvr>
                                        <p:cTn id="27" dur="500" decel="50000" fill="hold">
                                          <p:stCondLst>
                                            <p:cond delay="0"/>
                                          </p:stCondLst>
                                        </p:cTn>
                                        <p:tgtEl>
                                          <p:spTgt spid="1639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639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6390"/>
                                        </p:tgtEl>
                                        <p:attrNameLst>
                                          <p:attrName>ppt_w</p:attrName>
                                        </p:attrNameLst>
                                      </p:cBhvr>
                                      <p:tavLst>
                                        <p:tav tm="0">
                                          <p:val>
                                            <p:strVal val="#ppt_w*.05"/>
                                          </p:val>
                                        </p:tav>
                                        <p:tav tm="100000">
                                          <p:val>
                                            <p:strVal val="#ppt_w"/>
                                          </p:val>
                                        </p:tav>
                                      </p:tavLst>
                                    </p:anim>
                                    <p:anim calcmode="lin" valueType="num">
                                      <p:cBhvr>
                                        <p:cTn id="30" dur="1000" fill="hold"/>
                                        <p:tgtEl>
                                          <p:spTgt spid="1639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639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639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639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6390"/>
                                        </p:tgtEl>
                                      </p:cBhvr>
                                    </p:animEffect>
                                  </p:childTnLst>
                                </p:cTn>
                              </p:par>
                              <p:par>
                                <p:cTn id="35" presetID="25" presetClass="entr" presetSubtype="0" fill="hold" nodeType="withEffect">
                                  <p:stCondLst>
                                    <p:cond delay="0"/>
                                  </p:stCondLst>
                                  <p:childTnLst>
                                    <p:set>
                                      <p:cBhvr>
                                        <p:cTn id="36" dur="1" fill="hold">
                                          <p:stCondLst>
                                            <p:cond delay="0"/>
                                          </p:stCondLst>
                                        </p:cTn>
                                        <p:tgtEl>
                                          <p:spTgt spid="16391"/>
                                        </p:tgtEl>
                                        <p:attrNameLst>
                                          <p:attrName>style.visibility</p:attrName>
                                        </p:attrNameLst>
                                      </p:cBhvr>
                                      <p:to>
                                        <p:strVal val="visible"/>
                                      </p:to>
                                    </p:set>
                                    <p:anim calcmode="lin" valueType="num">
                                      <p:cBhvr>
                                        <p:cTn id="37" dur="500" decel="50000" fill="hold">
                                          <p:stCondLst>
                                            <p:cond delay="0"/>
                                          </p:stCondLst>
                                        </p:cTn>
                                        <p:tgtEl>
                                          <p:spTgt spid="16391"/>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16391"/>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16391"/>
                                        </p:tgtEl>
                                        <p:attrNameLst>
                                          <p:attrName>ppt_w</p:attrName>
                                        </p:attrNameLst>
                                      </p:cBhvr>
                                      <p:tavLst>
                                        <p:tav tm="0">
                                          <p:val>
                                            <p:strVal val="#ppt_w*.05"/>
                                          </p:val>
                                        </p:tav>
                                        <p:tav tm="100000">
                                          <p:val>
                                            <p:strVal val="#ppt_w"/>
                                          </p:val>
                                        </p:tav>
                                      </p:tavLst>
                                    </p:anim>
                                    <p:anim calcmode="lin" valueType="num">
                                      <p:cBhvr>
                                        <p:cTn id="40" dur="1000" fill="hold"/>
                                        <p:tgtEl>
                                          <p:spTgt spid="16391"/>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16391"/>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16391"/>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16391"/>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16391"/>
                                        </p:tgtEl>
                                      </p:cBhvr>
                                    </p:animEffect>
                                  </p:childTnLst>
                                </p:cTn>
                              </p:par>
                              <p:par>
                                <p:cTn id="45" presetID="25" presetClass="entr" presetSubtype="0" fill="hold" grpId="0" nodeType="withEffect">
                                  <p:stCondLst>
                                    <p:cond delay="0"/>
                                  </p:stCondLst>
                                  <p:childTnLst>
                                    <p:set>
                                      <p:cBhvr>
                                        <p:cTn id="46" dur="1" fill="hold">
                                          <p:stCondLst>
                                            <p:cond delay="0"/>
                                          </p:stCondLst>
                                        </p:cTn>
                                        <p:tgtEl>
                                          <p:spTgt spid="16392"/>
                                        </p:tgtEl>
                                        <p:attrNameLst>
                                          <p:attrName>style.visibility</p:attrName>
                                        </p:attrNameLst>
                                      </p:cBhvr>
                                      <p:to>
                                        <p:strVal val="visible"/>
                                      </p:to>
                                    </p:set>
                                    <p:anim calcmode="lin" valueType="num">
                                      <p:cBhvr>
                                        <p:cTn id="47" dur="500" decel="50000" fill="hold">
                                          <p:stCondLst>
                                            <p:cond delay="0"/>
                                          </p:stCondLst>
                                        </p:cTn>
                                        <p:tgtEl>
                                          <p:spTgt spid="16392"/>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16392"/>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16392"/>
                                        </p:tgtEl>
                                        <p:attrNameLst>
                                          <p:attrName>ppt_w</p:attrName>
                                        </p:attrNameLst>
                                      </p:cBhvr>
                                      <p:tavLst>
                                        <p:tav tm="0">
                                          <p:val>
                                            <p:strVal val="#ppt_w*.05"/>
                                          </p:val>
                                        </p:tav>
                                        <p:tav tm="100000">
                                          <p:val>
                                            <p:strVal val="#ppt_w"/>
                                          </p:val>
                                        </p:tav>
                                      </p:tavLst>
                                    </p:anim>
                                    <p:anim calcmode="lin" valueType="num">
                                      <p:cBhvr>
                                        <p:cTn id="50" dur="1000" fill="hold"/>
                                        <p:tgtEl>
                                          <p:spTgt spid="16392"/>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16392"/>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16392"/>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16392"/>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16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P spid="16390" grpId="0"/>
      <p:bldP spid="1639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3" name="Picture 5" descr="300px-First_Kobzar"/>
          <p:cNvPicPr>
            <a:picLocks noChangeAspect="1" noChangeArrowheads="1"/>
          </p:cNvPicPr>
          <p:nvPr/>
        </p:nvPicPr>
        <p:blipFill>
          <a:blip r:embed="rId2" cstate="print"/>
          <a:srcRect/>
          <a:stretch>
            <a:fillRect/>
          </a:stretch>
        </p:blipFill>
        <p:spPr bwMode="auto">
          <a:xfrm>
            <a:off x="179388" y="1484313"/>
            <a:ext cx="4249737" cy="3625850"/>
          </a:xfrm>
          <a:prstGeom prst="rect">
            <a:avLst/>
          </a:prstGeom>
          <a:noFill/>
          <a:ln w="9525">
            <a:noFill/>
            <a:miter lim="800000"/>
            <a:headEnd/>
            <a:tailEnd/>
          </a:ln>
        </p:spPr>
      </p:pic>
      <p:sp>
        <p:nvSpPr>
          <p:cNvPr id="17415" name="Rectangle 7"/>
          <p:cNvSpPr>
            <a:spLocks noChangeArrowheads="1"/>
          </p:cNvSpPr>
          <p:nvPr/>
        </p:nvSpPr>
        <p:spPr bwMode="auto">
          <a:xfrm>
            <a:off x="4211638" y="188913"/>
            <a:ext cx="5113337" cy="6408737"/>
          </a:xfrm>
          <a:prstGeom prst="rect">
            <a:avLst/>
          </a:prstGeom>
          <a:noFill/>
          <a:ln w="9525">
            <a:noFill/>
            <a:miter lim="800000"/>
            <a:headEnd/>
            <a:tailEnd/>
          </a:ln>
        </p:spPr>
        <p:txBody>
          <a:bodyPr/>
          <a:lstStyle/>
          <a:p>
            <a:pPr marL="342900" indent="-342900">
              <a:lnSpc>
                <a:spcPct val="90000"/>
              </a:lnSpc>
              <a:spcBef>
                <a:spcPct val="20000"/>
              </a:spcBef>
            </a:pPr>
            <a:r>
              <a:rPr lang="uk-UA" sz="2800" b="1">
                <a:latin typeface="Garamond" pitchFamily="18" charset="0"/>
              </a:rPr>
              <a:t>	Вірші Шевченко почав писати ще кріпаком, за його свідченням, у 1837</a:t>
            </a:r>
            <a:r>
              <a:rPr lang="ru-RU" sz="2800" b="1">
                <a:latin typeface="Garamond" pitchFamily="18" charset="0"/>
              </a:rPr>
              <a:t>р.</a:t>
            </a:r>
            <a:r>
              <a:rPr lang="uk-UA" sz="2800" b="1">
                <a:latin typeface="Garamond" pitchFamily="18" charset="0"/>
              </a:rPr>
              <a:t> З тих перших поетичних спроб відомі тільки вірші “Причинна” і “Нудно мені, тяжко — що маю робити”.</a:t>
            </a:r>
          </a:p>
          <a:p>
            <a:pPr marL="342900" indent="-342900">
              <a:lnSpc>
                <a:spcPct val="90000"/>
              </a:lnSpc>
              <a:spcBef>
                <a:spcPct val="20000"/>
              </a:spcBef>
            </a:pPr>
            <a:r>
              <a:rPr lang="uk-UA" sz="2800" b="1">
                <a:latin typeface="Garamond" pitchFamily="18" charset="0"/>
              </a:rPr>
              <a:t>	Кілька своїх поезій Шевченко у 1838р. віддав Гребінці для публікації в українському альманасі “Ластівка”. Але ще до виходу “Ластівки” (1841) 18 квітня 1840</a:t>
            </a:r>
            <a:r>
              <a:rPr lang="ru-RU" sz="2800" b="1">
                <a:latin typeface="Garamond" pitchFamily="18" charset="0"/>
              </a:rPr>
              <a:t>р.</a:t>
            </a:r>
            <a:r>
              <a:rPr lang="uk-UA" sz="2800" b="1">
                <a:latin typeface="Garamond" pitchFamily="18" charset="0"/>
              </a:rPr>
              <a:t> з'являється перша збірка Шевченка — “Кобзар”.</a:t>
            </a:r>
            <a:endParaRPr lang="ru-RU" sz="2800" b="1">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circle(in)">
                                      <p:cBhvr>
                                        <p:cTn id="7" dur="2000"/>
                                        <p:tgtEl>
                                          <p:spTgt spid="17415"/>
                                        </p:tgtEl>
                                      </p:cBhvr>
                                    </p:animEffect>
                                  </p:childTnLst>
                                </p:cTn>
                              </p:par>
                              <p:par>
                                <p:cTn id="8" presetID="6" presetClass="entr" presetSubtype="16" fill="hold" nodeType="withEffect">
                                  <p:stCondLst>
                                    <p:cond delay="0"/>
                                  </p:stCondLst>
                                  <p:childTnLst>
                                    <p:set>
                                      <p:cBhvr>
                                        <p:cTn id="9" dur="1" fill="hold">
                                          <p:stCondLst>
                                            <p:cond delay="0"/>
                                          </p:stCondLst>
                                        </p:cTn>
                                        <p:tgtEl>
                                          <p:spTgt spid="17413"/>
                                        </p:tgtEl>
                                        <p:attrNameLst>
                                          <p:attrName>style.visibility</p:attrName>
                                        </p:attrNameLst>
                                      </p:cBhvr>
                                      <p:to>
                                        <p:strVal val="visible"/>
                                      </p:to>
                                    </p:set>
                                    <p:animEffect transition="in" filter="circle(in)">
                                      <p:cBhvr>
                                        <p:cTn id="10" dur="20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457200" y="188913"/>
            <a:ext cx="8229600" cy="6264275"/>
          </a:xfrm>
        </p:spPr>
        <p:txBody>
          <a:bodyPr/>
          <a:lstStyle/>
          <a:p>
            <a:pPr eaLnBrk="1" hangingPunct="1">
              <a:lnSpc>
                <a:spcPct val="90000"/>
              </a:lnSpc>
              <a:buFontTx/>
              <a:buNone/>
            </a:pPr>
            <a:r>
              <a:rPr lang="uk-UA" sz="2800" smtClean="0">
                <a:latin typeface="Garamond" pitchFamily="18" charset="0"/>
              </a:rPr>
              <a:t>	</a:t>
            </a:r>
            <a:r>
              <a:rPr lang="uk-UA" sz="2800" b="1" smtClean="0">
                <a:latin typeface="Garamond" pitchFamily="18" charset="0"/>
              </a:rPr>
              <a:t>1841</a:t>
            </a:r>
            <a:r>
              <a:rPr lang="ru-RU" sz="2800" b="1" smtClean="0">
                <a:latin typeface="Garamond" pitchFamily="18" charset="0"/>
              </a:rPr>
              <a:t>р. </a:t>
            </a:r>
            <a:r>
              <a:rPr lang="uk-UA" sz="2800" b="1" smtClean="0">
                <a:latin typeface="Garamond" pitchFamily="18" charset="0"/>
              </a:rPr>
              <a:t>вийшла історична поема Шевченка “Гайдамаки” (написана у 1839 — 1841 рр.).</a:t>
            </a:r>
          </a:p>
          <a:p>
            <a:pPr eaLnBrk="1" hangingPunct="1">
              <a:lnSpc>
                <a:spcPct val="90000"/>
              </a:lnSpc>
              <a:buFontTx/>
              <a:buNone/>
            </a:pPr>
            <a:r>
              <a:rPr lang="uk-UA" sz="2800" b="1" smtClean="0">
                <a:latin typeface="Garamond" pitchFamily="18" charset="0"/>
              </a:rPr>
              <a:t> </a:t>
            </a:r>
          </a:p>
          <a:p>
            <a:pPr eaLnBrk="1" hangingPunct="1">
              <a:lnSpc>
                <a:spcPct val="90000"/>
              </a:lnSpc>
              <a:buFontTx/>
              <a:buNone/>
            </a:pPr>
            <a:r>
              <a:rPr lang="uk-UA" sz="2800" b="1" smtClean="0">
                <a:latin typeface="Garamond" pitchFamily="18" charset="0"/>
              </a:rPr>
              <a:t>	1842</a:t>
            </a:r>
            <a:r>
              <a:rPr lang="ru-RU" sz="2800" b="1" smtClean="0">
                <a:latin typeface="Garamond" pitchFamily="18" charset="0"/>
              </a:rPr>
              <a:t>р.</a:t>
            </a:r>
            <a:r>
              <a:rPr lang="uk-UA" sz="2800" b="1" smtClean="0">
                <a:latin typeface="Garamond" pitchFamily="18" charset="0"/>
              </a:rPr>
              <a:t> пише драматизовану соціально-побутову поему російською мовою</a:t>
            </a:r>
            <a:r>
              <a:rPr lang="ru-RU" sz="2800" b="1" smtClean="0">
                <a:latin typeface="Garamond" pitchFamily="18" charset="0"/>
              </a:rPr>
              <a:t> “Слепая”. Того ж</a:t>
            </a:r>
            <a:r>
              <a:rPr lang="uk-UA" sz="2800" b="1" smtClean="0">
                <a:latin typeface="Garamond" pitchFamily="18" charset="0"/>
              </a:rPr>
              <a:t> року створює історичну поему “Гамалія” (вийшла окремою книжкою 1844</a:t>
            </a:r>
            <a:r>
              <a:rPr lang="ru-RU" sz="2800" b="1" smtClean="0">
                <a:latin typeface="Garamond" pitchFamily="18" charset="0"/>
              </a:rPr>
              <a:t>р.).</a:t>
            </a:r>
          </a:p>
          <a:p>
            <a:pPr eaLnBrk="1" hangingPunct="1">
              <a:lnSpc>
                <a:spcPct val="90000"/>
              </a:lnSpc>
              <a:buFontTx/>
              <a:buNone/>
            </a:pPr>
            <a:endParaRPr lang="ru-RU" sz="2800" b="1" smtClean="0">
              <a:latin typeface="Garamond" pitchFamily="18" charset="0"/>
            </a:endParaRPr>
          </a:p>
          <a:p>
            <a:pPr eaLnBrk="1" hangingPunct="1">
              <a:lnSpc>
                <a:spcPct val="90000"/>
              </a:lnSpc>
              <a:buFontTx/>
              <a:buNone/>
            </a:pPr>
            <a:r>
              <a:rPr lang="uk-UA" sz="2800" b="1" smtClean="0">
                <a:latin typeface="Garamond" pitchFamily="18" charset="0"/>
              </a:rPr>
              <a:t>	 Кінцем лютого 1843</a:t>
            </a:r>
            <a:r>
              <a:rPr lang="ru-RU" sz="2800" b="1" smtClean="0">
                <a:latin typeface="Garamond" pitchFamily="18" charset="0"/>
              </a:rPr>
              <a:t>р. </a:t>
            </a:r>
            <a:r>
              <a:rPr lang="uk-UA" sz="2800" b="1" smtClean="0">
                <a:latin typeface="Garamond" pitchFamily="18" charset="0"/>
              </a:rPr>
              <a:t>датована історико-побутова драма “Назар</a:t>
            </a:r>
            <a:r>
              <a:rPr lang="ru-RU" sz="2800" b="1" smtClean="0">
                <a:latin typeface="Garamond" pitchFamily="18" charset="0"/>
              </a:rPr>
              <a:t> Стодоля”</a:t>
            </a:r>
            <a:r>
              <a:rPr lang="uk-UA" sz="2800" b="1" smtClean="0">
                <a:latin typeface="Garamond" pitchFamily="18" charset="0"/>
              </a:rPr>
              <a:t> (написана російською мовою, відома лише в українському перекладі). У 1844 — 1845 рр. її поставив аматорський гурток при Медико-хірургічній академії в Петербурзі.</a:t>
            </a:r>
            <a:endParaRPr lang="ru-RU" sz="3600" b="1" smtClean="0">
              <a:latin typeface="Garamond" pitchFamily="18" charset="0"/>
            </a:endParaRPr>
          </a:p>
          <a:p>
            <a:pPr eaLnBrk="1" hangingPunct="1">
              <a:lnSpc>
                <a:spcPct val="90000"/>
              </a:lnSpc>
            </a:pPr>
            <a:endParaRPr lang="ru-RU" sz="2800" b="1" smtClean="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p:cTn id="7" dur="1000" fill="hold"/>
                                        <p:tgtEl>
                                          <p:spTgt spid="1331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331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331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31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3315">
                                            <p:txEl>
                                              <p:pRg st="1" end="1"/>
                                            </p:txEl>
                                          </p:spTgt>
                                        </p:tgtEl>
                                        <p:attrNameLst>
                                          <p:attrName>style.visibility</p:attrName>
                                        </p:attrNameLst>
                                      </p:cBhvr>
                                      <p:to>
                                        <p:strVal val="visible"/>
                                      </p:to>
                                    </p:set>
                                    <p:anim calcmode="lin" valueType="num">
                                      <p:cBhvr>
                                        <p:cTn id="15" dur="1000" fill="hold"/>
                                        <p:tgtEl>
                                          <p:spTgt spid="13315">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13315">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13315">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3315">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13315">
                                            <p:txEl>
                                              <p:pRg st="2" end="2"/>
                                            </p:txEl>
                                          </p:spTgt>
                                        </p:tgtEl>
                                        <p:attrNameLst>
                                          <p:attrName>style.visibility</p:attrName>
                                        </p:attrNameLst>
                                      </p:cBhvr>
                                      <p:to>
                                        <p:strVal val="visible"/>
                                      </p:to>
                                    </p:set>
                                    <p:anim calcmode="lin" valueType="num">
                                      <p:cBhvr>
                                        <p:cTn id="23" dur="1000" fill="hold"/>
                                        <p:tgtEl>
                                          <p:spTgt spid="13315">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13315">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13315">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3315">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anim calcmode="lin" valueType="num">
                                      <p:cBhvr>
                                        <p:cTn id="31" dur="1000" fill="hold"/>
                                        <p:tgtEl>
                                          <p:spTgt spid="13315">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13315">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13315">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3315">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3" name="Rectangle 11"/>
          <p:cNvSpPr>
            <a:spLocks noGrp="1" noChangeArrowheads="1"/>
          </p:cNvSpPr>
          <p:nvPr>
            <p:ph type="body" idx="1"/>
          </p:nvPr>
        </p:nvSpPr>
        <p:spPr>
          <a:xfrm>
            <a:off x="250825" y="1700213"/>
            <a:ext cx="4392613" cy="3744912"/>
          </a:xfrm>
        </p:spPr>
        <p:txBody>
          <a:bodyPr/>
          <a:lstStyle/>
          <a:p>
            <a:pPr eaLnBrk="1" hangingPunct="1">
              <a:buFontTx/>
              <a:buNone/>
            </a:pPr>
            <a:r>
              <a:rPr lang="uk-UA" smtClean="0"/>
              <a:t>	</a:t>
            </a:r>
            <a:r>
              <a:rPr lang="uk-UA" sz="2800" b="1" smtClean="0">
                <a:latin typeface="Garamond" pitchFamily="18" charset="0"/>
              </a:rPr>
              <a:t>1844</a:t>
            </a:r>
            <a:r>
              <a:rPr lang="ru-RU" sz="2800" b="1" smtClean="0">
                <a:latin typeface="Garamond" pitchFamily="18" charset="0"/>
              </a:rPr>
              <a:t>р.</a:t>
            </a:r>
            <a:r>
              <a:rPr lang="uk-UA" sz="2800" b="1" smtClean="0">
                <a:latin typeface="Garamond" pitchFamily="18" charset="0"/>
              </a:rPr>
              <a:t> вийшло друге видання “Кобзаря”. Усі ці твори належать до раннього періоду творчості Шевченка, коли він усвідомлював себе як “мужицький поет” і поет-патріот.</a:t>
            </a:r>
            <a:endParaRPr lang="ru-RU" sz="2800" b="1" smtClean="0">
              <a:latin typeface="Garamond" pitchFamily="18" charset="0"/>
            </a:endParaRPr>
          </a:p>
        </p:txBody>
      </p:sp>
      <p:pic>
        <p:nvPicPr>
          <p:cNvPr id="18444" name="Picture 12" descr="46696"/>
          <p:cNvPicPr>
            <a:picLocks noChangeAspect="1" noChangeArrowheads="1"/>
          </p:cNvPicPr>
          <p:nvPr/>
        </p:nvPicPr>
        <p:blipFill>
          <a:blip r:embed="rId2" cstate="print"/>
          <a:srcRect l="1183" t="-972"/>
          <a:stretch>
            <a:fillRect/>
          </a:stretch>
        </p:blipFill>
        <p:spPr bwMode="auto">
          <a:xfrm>
            <a:off x="4560888" y="549275"/>
            <a:ext cx="4298950" cy="5543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8443">
                                            <p:txEl>
                                              <p:pRg st="0" end="0"/>
                                            </p:txEl>
                                          </p:spTgt>
                                        </p:tgtEl>
                                        <p:attrNameLst>
                                          <p:attrName>style.visibility</p:attrName>
                                        </p:attrNameLst>
                                      </p:cBhvr>
                                      <p:to>
                                        <p:strVal val="visible"/>
                                      </p:to>
                                    </p:set>
                                    <p:animEffect transition="in" filter="strips(downLeft)">
                                      <p:cBhvr>
                                        <p:cTn id="7" dur="500"/>
                                        <p:tgtEl>
                                          <p:spTgt spid="18443">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18444"/>
                                        </p:tgtEl>
                                        <p:attrNameLst>
                                          <p:attrName>style.visibility</p:attrName>
                                        </p:attrNameLst>
                                      </p:cBhvr>
                                      <p:to>
                                        <p:strVal val="visible"/>
                                      </p:to>
                                    </p:set>
                                    <p:animEffect transition="in" filter="strips(downLeft)">
                                      <p:cBhvr>
                                        <p:cTn id="10" dur="500"/>
                                        <p:tgtEl>
                                          <p:spTgt spid="18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4500563" y="260350"/>
            <a:ext cx="4643437" cy="6337300"/>
          </a:xfrm>
        </p:spPr>
        <p:txBody>
          <a:bodyPr/>
          <a:lstStyle/>
          <a:p>
            <a:pPr eaLnBrk="1" hangingPunct="1">
              <a:lnSpc>
                <a:spcPct val="90000"/>
              </a:lnSpc>
              <a:buFontTx/>
              <a:buNone/>
            </a:pPr>
            <a:r>
              <a:rPr lang="uk-UA" sz="2800" smtClean="0">
                <a:latin typeface="Garamond" pitchFamily="18" charset="0"/>
              </a:rPr>
              <a:t>	</a:t>
            </a:r>
            <a:r>
              <a:rPr lang="uk-UA" sz="2800" b="1" smtClean="0">
                <a:latin typeface="Garamond" pitchFamily="18" charset="0"/>
              </a:rPr>
              <a:t>Новий період творчості Шевченка охоплює роки 1843 — 1847 (до арешту) і пов'язаний з двома його подорожами на Україну. За назвою збірки автографів “Три літа” (яка включає поезії 1843 — 1845 рр.) ці роки життя й творчості поета названо періодом “трьох літ”. До цього ж періоду фактично належать і твори, написані у 1846 — 1847 рр. (до арешту).</a:t>
            </a:r>
            <a:endParaRPr lang="ru-RU" sz="2800" b="1" smtClean="0">
              <a:latin typeface="Garamond" pitchFamily="18" charset="0"/>
            </a:endParaRPr>
          </a:p>
        </p:txBody>
      </p:sp>
      <p:pic>
        <p:nvPicPr>
          <p:cNvPr id="21508" name="Picture 4" descr="image007"/>
          <p:cNvPicPr>
            <a:picLocks noChangeAspect="1" noChangeArrowheads="1"/>
          </p:cNvPicPr>
          <p:nvPr/>
        </p:nvPicPr>
        <p:blipFill>
          <a:blip r:embed="rId2" cstate="print"/>
          <a:srcRect/>
          <a:stretch>
            <a:fillRect/>
          </a:stretch>
        </p:blipFill>
        <p:spPr bwMode="auto">
          <a:xfrm>
            <a:off x="250825" y="549275"/>
            <a:ext cx="4487863" cy="568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strips(downLeft)">
                                      <p:cBhvr>
                                        <p:cTn id="7" dur="500"/>
                                        <p:tgtEl>
                                          <p:spTgt spid="21508"/>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21507">
                                            <p:txEl>
                                              <p:pRg st="0" end="0"/>
                                            </p:txEl>
                                          </p:spTgt>
                                        </p:tgtEl>
                                        <p:attrNameLst>
                                          <p:attrName>style.visibility</p:attrName>
                                        </p:attrNameLst>
                                      </p:cBhvr>
                                      <p:to>
                                        <p:strVal val="visible"/>
                                      </p:to>
                                    </p:set>
                                    <p:animEffect transition="in" filter="strips(downLeft)">
                                      <p:cBhvr>
                                        <p:cTn id="10" dur="500"/>
                                        <p:tgtEl>
                                          <p:spTgt spid="215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179388" y="3284538"/>
            <a:ext cx="3744912" cy="3313112"/>
          </a:xfrm>
        </p:spPr>
        <p:txBody>
          <a:bodyPr/>
          <a:lstStyle/>
          <a:p>
            <a:pPr eaLnBrk="1" hangingPunct="1">
              <a:lnSpc>
                <a:spcPct val="80000"/>
              </a:lnSpc>
              <a:buFontTx/>
              <a:buNone/>
            </a:pPr>
            <a:r>
              <a:rPr lang="uk-UA" sz="2800" smtClean="0"/>
              <a:t>	</a:t>
            </a:r>
            <a:r>
              <a:rPr lang="uk-UA" sz="2800" b="1" smtClean="0">
                <a:latin typeface="Garamond" pitchFamily="18" charset="0"/>
              </a:rPr>
              <a:t>Спілкувався з селянами, познайомився з численними представниками української інтелігенції й освіченими поміщиками. </a:t>
            </a:r>
            <a:endParaRPr lang="ru-RU" sz="2800" b="1" smtClean="0">
              <a:latin typeface="Garamond" pitchFamily="18" charset="0"/>
            </a:endParaRPr>
          </a:p>
        </p:txBody>
      </p:sp>
      <p:pic>
        <p:nvPicPr>
          <p:cNvPr id="22532" name="Picture 4" descr="image013"/>
          <p:cNvPicPr>
            <a:picLocks noChangeAspect="1" noChangeArrowheads="1"/>
          </p:cNvPicPr>
          <p:nvPr/>
        </p:nvPicPr>
        <p:blipFill>
          <a:blip r:embed="rId2" cstate="print"/>
          <a:srcRect/>
          <a:stretch>
            <a:fillRect/>
          </a:stretch>
        </p:blipFill>
        <p:spPr bwMode="auto">
          <a:xfrm>
            <a:off x="3635375" y="2708275"/>
            <a:ext cx="4897438" cy="3597275"/>
          </a:xfrm>
          <a:prstGeom prst="rect">
            <a:avLst/>
          </a:prstGeom>
          <a:noFill/>
          <a:ln w="9525">
            <a:noFill/>
            <a:miter lim="800000"/>
            <a:headEnd/>
            <a:tailEnd/>
          </a:ln>
        </p:spPr>
      </p:pic>
      <p:sp>
        <p:nvSpPr>
          <p:cNvPr id="22533" name="Text Box 5"/>
          <p:cNvSpPr txBox="1">
            <a:spLocks noChangeArrowheads="1"/>
          </p:cNvSpPr>
          <p:nvPr/>
        </p:nvSpPr>
        <p:spPr bwMode="auto">
          <a:xfrm>
            <a:off x="468313" y="260350"/>
            <a:ext cx="8280400" cy="2654300"/>
          </a:xfrm>
          <a:prstGeom prst="rect">
            <a:avLst/>
          </a:prstGeom>
          <a:noFill/>
          <a:ln w="9525">
            <a:noFill/>
            <a:miter lim="800000"/>
            <a:headEnd/>
            <a:tailEnd/>
          </a:ln>
        </p:spPr>
        <p:txBody>
          <a:bodyPr>
            <a:spAutoFit/>
          </a:bodyPr>
          <a:lstStyle/>
          <a:p>
            <a:r>
              <a:rPr lang="uk-UA" sz="2800" b="1">
                <a:latin typeface="Garamond" pitchFamily="18" charset="0"/>
              </a:rPr>
              <a:t>Перша подорож Шевченка на Україну продовжувалася близько восьми місяців. Виїхавши з Петербурга у травні 1843р., поет відвідав десятки міст і сіл України (рідну Кирилівку, Київ, Полтавщину, Хортицю, Чигирин тощо).</a:t>
            </a:r>
            <a:endParaRPr lang="ru-RU" sz="2800" b="1">
              <a:latin typeface="Garamond" pitchFamily="18" charset="0"/>
            </a:endParaRPr>
          </a:p>
        </p:txBody>
      </p:sp>
      <p:sp>
        <p:nvSpPr>
          <p:cNvPr id="22534" name="Text Box 6"/>
          <p:cNvSpPr txBox="1">
            <a:spLocks noChangeArrowheads="1"/>
          </p:cNvSpPr>
          <p:nvPr/>
        </p:nvSpPr>
        <p:spPr bwMode="auto">
          <a:xfrm>
            <a:off x="3690938" y="6237288"/>
            <a:ext cx="5481637" cy="366712"/>
          </a:xfrm>
          <a:prstGeom prst="rect">
            <a:avLst/>
          </a:prstGeom>
          <a:noFill/>
          <a:ln w="9525">
            <a:noFill/>
            <a:miter lim="800000"/>
            <a:headEnd/>
            <a:tailEnd/>
          </a:ln>
        </p:spPr>
        <p:txBody>
          <a:bodyPr wrap="none">
            <a:spAutoFit/>
          </a:bodyPr>
          <a:lstStyle/>
          <a:p>
            <a:r>
              <a:rPr lang="ru-RU" b="1">
                <a:latin typeface="Garamond" pitchFamily="18" charset="0"/>
              </a:rPr>
              <a:t>Т.Г.Шевченко. Собор святого Олександра в Києві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2533"/>
                                        </p:tgtEl>
                                        <p:attrNameLst>
                                          <p:attrName>style.visibility</p:attrName>
                                        </p:attrNameLst>
                                      </p:cBhvr>
                                      <p:to>
                                        <p:strVal val="visible"/>
                                      </p:to>
                                    </p:set>
                                    <p:anim calcmode="lin" valueType="num">
                                      <p:cBhvr>
                                        <p:cTn id="7" dur="1000" fill="hold"/>
                                        <p:tgtEl>
                                          <p:spTgt spid="22533"/>
                                        </p:tgtEl>
                                        <p:attrNameLst>
                                          <p:attrName>ppt_w</p:attrName>
                                        </p:attrNameLst>
                                      </p:cBhvr>
                                      <p:tavLst>
                                        <p:tav tm="0">
                                          <p:val>
                                            <p:fltVal val="0"/>
                                          </p:val>
                                        </p:tav>
                                        <p:tav tm="100000">
                                          <p:val>
                                            <p:strVal val="#ppt_w"/>
                                          </p:val>
                                        </p:tav>
                                      </p:tavLst>
                                    </p:anim>
                                    <p:anim calcmode="lin" valueType="num">
                                      <p:cBhvr>
                                        <p:cTn id="8" dur="1000" fill="hold"/>
                                        <p:tgtEl>
                                          <p:spTgt spid="22533"/>
                                        </p:tgtEl>
                                        <p:attrNameLst>
                                          <p:attrName>ppt_h</p:attrName>
                                        </p:attrNameLst>
                                      </p:cBhvr>
                                      <p:tavLst>
                                        <p:tav tm="0">
                                          <p:val>
                                            <p:fltVal val="0"/>
                                          </p:val>
                                        </p:tav>
                                        <p:tav tm="100000">
                                          <p:val>
                                            <p:strVal val="#ppt_h"/>
                                          </p:val>
                                        </p:tav>
                                      </p:tavLst>
                                    </p:anim>
                                    <p:anim calcmode="lin" valueType="num">
                                      <p:cBhvr>
                                        <p:cTn id="9" dur="1000" fill="hold"/>
                                        <p:tgtEl>
                                          <p:spTgt spid="2253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2533"/>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22532"/>
                                        </p:tgtEl>
                                        <p:attrNameLst>
                                          <p:attrName>style.visibility</p:attrName>
                                        </p:attrNameLst>
                                      </p:cBhvr>
                                      <p:to>
                                        <p:strVal val="visible"/>
                                      </p:to>
                                    </p:set>
                                    <p:anim calcmode="lin" valueType="num">
                                      <p:cBhvr>
                                        <p:cTn id="13" dur="1000" fill="hold"/>
                                        <p:tgtEl>
                                          <p:spTgt spid="22532"/>
                                        </p:tgtEl>
                                        <p:attrNameLst>
                                          <p:attrName>ppt_w</p:attrName>
                                        </p:attrNameLst>
                                      </p:cBhvr>
                                      <p:tavLst>
                                        <p:tav tm="0">
                                          <p:val>
                                            <p:fltVal val="0"/>
                                          </p:val>
                                        </p:tav>
                                        <p:tav tm="100000">
                                          <p:val>
                                            <p:strVal val="#ppt_w"/>
                                          </p:val>
                                        </p:tav>
                                      </p:tavLst>
                                    </p:anim>
                                    <p:anim calcmode="lin" valueType="num">
                                      <p:cBhvr>
                                        <p:cTn id="14" dur="1000" fill="hold"/>
                                        <p:tgtEl>
                                          <p:spTgt spid="22532"/>
                                        </p:tgtEl>
                                        <p:attrNameLst>
                                          <p:attrName>ppt_h</p:attrName>
                                        </p:attrNameLst>
                                      </p:cBhvr>
                                      <p:tavLst>
                                        <p:tav tm="0">
                                          <p:val>
                                            <p:fltVal val="0"/>
                                          </p:val>
                                        </p:tav>
                                        <p:tav tm="100000">
                                          <p:val>
                                            <p:strVal val="#ppt_h"/>
                                          </p:val>
                                        </p:tav>
                                      </p:tavLst>
                                    </p:anim>
                                    <p:anim calcmode="lin" valueType="num">
                                      <p:cBhvr>
                                        <p:cTn id="15" dur="1000" fill="hold"/>
                                        <p:tgtEl>
                                          <p:spTgt spid="2253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2532"/>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22534"/>
                                        </p:tgtEl>
                                        <p:attrNameLst>
                                          <p:attrName>style.visibility</p:attrName>
                                        </p:attrNameLst>
                                      </p:cBhvr>
                                      <p:to>
                                        <p:strVal val="visible"/>
                                      </p:to>
                                    </p:set>
                                    <p:anim calcmode="lin" valueType="num">
                                      <p:cBhvr>
                                        <p:cTn id="19" dur="1000" fill="hold"/>
                                        <p:tgtEl>
                                          <p:spTgt spid="22534"/>
                                        </p:tgtEl>
                                        <p:attrNameLst>
                                          <p:attrName>ppt_w</p:attrName>
                                        </p:attrNameLst>
                                      </p:cBhvr>
                                      <p:tavLst>
                                        <p:tav tm="0">
                                          <p:val>
                                            <p:fltVal val="0"/>
                                          </p:val>
                                        </p:tav>
                                        <p:tav tm="100000">
                                          <p:val>
                                            <p:strVal val="#ppt_w"/>
                                          </p:val>
                                        </p:tav>
                                      </p:tavLst>
                                    </p:anim>
                                    <p:anim calcmode="lin" valueType="num">
                                      <p:cBhvr>
                                        <p:cTn id="20" dur="1000" fill="hold"/>
                                        <p:tgtEl>
                                          <p:spTgt spid="22534"/>
                                        </p:tgtEl>
                                        <p:attrNameLst>
                                          <p:attrName>ppt_h</p:attrName>
                                        </p:attrNameLst>
                                      </p:cBhvr>
                                      <p:tavLst>
                                        <p:tav tm="0">
                                          <p:val>
                                            <p:fltVal val="0"/>
                                          </p:val>
                                        </p:tav>
                                        <p:tav tm="100000">
                                          <p:val>
                                            <p:strVal val="#ppt_h"/>
                                          </p:val>
                                        </p:tav>
                                      </p:tavLst>
                                    </p:anim>
                                    <p:anim calcmode="lin" valueType="num">
                                      <p:cBhvr>
                                        <p:cTn id="21" dur="1000" fill="hold"/>
                                        <p:tgtEl>
                                          <p:spTgt spid="2253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2253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grpId="0" nodeType="clickEffect">
                                  <p:stCondLst>
                                    <p:cond delay="0"/>
                                  </p:stCondLst>
                                  <p:childTnLst>
                                    <p:set>
                                      <p:cBhvr>
                                        <p:cTn id="26" dur="1" fill="hold">
                                          <p:stCondLst>
                                            <p:cond delay="0"/>
                                          </p:stCondLst>
                                        </p:cTn>
                                        <p:tgtEl>
                                          <p:spTgt spid="22531">
                                            <p:txEl>
                                              <p:pRg st="0" end="0"/>
                                            </p:txEl>
                                          </p:spTgt>
                                        </p:tgtEl>
                                        <p:attrNameLst>
                                          <p:attrName>style.visibility</p:attrName>
                                        </p:attrNameLst>
                                      </p:cBhvr>
                                      <p:to>
                                        <p:strVal val="visible"/>
                                      </p:to>
                                    </p:set>
                                    <p:anim calcmode="lin" valueType="num">
                                      <p:cBhvr>
                                        <p:cTn id="27" dur="10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28" dur="1000" fill="hold"/>
                                        <p:tgtEl>
                                          <p:spTgt spid="22531">
                                            <p:txEl>
                                              <p:pRg st="0" end="0"/>
                                            </p:txEl>
                                          </p:spTgt>
                                        </p:tgtEl>
                                        <p:attrNameLst>
                                          <p:attrName>ppt_h</p:attrName>
                                        </p:attrNameLst>
                                      </p:cBhvr>
                                      <p:tavLst>
                                        <p:tav tm="0">
                                          <p:val>
                                            <p:fltVal val="0"/>
                                          </p:val>
                                        </p:tav>
                                        <p:tav tm="100000">
                                          <p:val>
                                            <p:strVal val="#ppt_h"/>
                                          </p:val>
                                        </p:tav>
                                      </p:tavLst>
                                    </p:anim>
                                    <p:anim calcmode="lin" valueType="num">
                                      <p:cBhvr>
                                        <p:cTn id="29" dur="1000" fill="hold"/>
                                        <p:tgtEl>
                                          <p:spTgt spid="2253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2253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P spid="22533" grpId="0"/>
      <p:bldP spid="225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5603875" y="260350"/>
            <a:ext cx="3540125" cy="5040313"/>
          </a:xfrm>
        </p:spPr>
        <p:txBody>
          <a:bodyPr/>
          <a:lstStyle/>
          <a:p>
            <a:pPr eaLnBrk="1" hangingPunct="1">
              <a:lnSpc>
                <a:spcPct val="80000"/>
              </a:lnSpc>
              <a:buFontTx/>
              <a:buNone/>
            </a:pPr>
            <a:r>
              <a:rPr lang="uk-UA" sz="2800" smtClean="0"/>
              <a:t>	</a:t>
            </a:r>
            <a:r>
              <a:rPr lang="uk-UA" sz="2800" b="1" smtClean="0">
                <a:latin typeface="Garamond" pitchFamily="18" charset="0"/>
              </a:rPr>
              <a:t>На Україні Шевченко написав два поетичних твори — російською мовою поему “Тризна” (1844</a:t>
            </a:r>
            <a:r>
              <a:rPr lang="ru-RU" sz="2800" b="1" smtClean="0">
                <a:latin typeface="Garamond" pitchFamily="18" charset="0"/>
              </a:rPr>
              <a:t>р.</a:t>
            </a:r>
            <a:r>
              <a:rPr lang="uk-UA" sz="2800" b="1" smtClean="0">
                <a:latin typeface="Garamond" pitchFamily="18" charset="0"/>
              </a:rPr>
              <a:t> опублікована в журналі “Маяк” під назвою</a:t>
            </a:r>
            <a:r>
              <a:rPr lang="ru-RU" sz="2800" b="1" smtClean="0">
                <a:latin typeface="Garamond" pitchFamily="18" charset="0"/>
              </a:rPr>
              <a:t> “Бесталанный”</a:t>
            </a:r>
            <a:r>
              <a:rPr lang="uk-UA" sz="2800" b="1" smtClean="0">
                <a:latin typeface="Garamond" pitchFamily="18" charset="0"/>
              </a:rPr>
              <a:t>) і вірш “Розрита могила”. </a:t>
            </a:r>
            <a:endParaRPr lang="ru-RU" sz="2800" b="1" smtClean="0">
              <a:latin typeface="Garamond" pitchFamily="18" charset="0"/>
            </a:endParaRPr>
          </a:p>
        </p:txBody>
      </p:sp>
      <p:pic>
        <p:nvPicPr>
          <p:cNvPr id="23556" name="Picture 4" descr="148"/>
          <p:cNvPicPr>
            <a:picLocks noChangeAspect="1" noChangeArrowheads="1"/>
          </p:cNvPicPr>
          <p:nvPr/>
        </p:nvPicPr>
        <p:blipFill>
          <a:blip r:embed="rId2" cstate="print"/>
          <a:srcRect/>
          <a:stretch>
            <a:fillRect/>
          </a:stretch>
        </p:blipFill>
        <p:spPr bwMode="auto">
          <a:xfrm>
            <a:off x="323850" y="188913"/>
            <a:ext cx="5472113" cy="4532312"/>
          </a:xfrm>
          <a:prstGeom prst="rect">
            <a:avLst/>
          </a:prstGeom>
          <a:noFill/>
          <a:ln w="9525">
            <a:noFill/>
            <a:miter lim="800000"/>
            <a:headEnd/>
            <a:tailEnd/>
          </a:ln>
        </p:spPr>
      </p:pic>
      <p:sp>
        <p:nvSpPr>
          <p:cNvPr id="23557" name="Rectangle 5"/>
          <p:cNvSpPr>
            <a:spLocks noChangeArrowheads="1"/>
          </p:cNvSpPr>
          <p:nvPr/>
        </p:nvSpPr>
        <p:spPr bwMode="auto">
          <a:xfrm>
            <a:off x="323850" y="5059363"/>
            <a:ext cx="8424863" cy="1798637"/>
          </a:xfrm>
          <a:prstGeom prst="rect">
            <a:avLst/>
          </a:prstGeom>
          <a:noFill/>
          <a:ln w="9525">
            <a:noFill/>
            <a:miter lim="800000"/>
            <a:headEnd/>
            <a:tailEnd/>
          </a:ln>
        </p:spPr>
        <p:txBody>
          <a:bodyPr>
            <a:spAutoFit/>
          </a:bodyPr>
          <a:lstStyle/>
          <a:p>
            <a:pPr>
              <a:lnSpc>
                <a:spcPct val="80000"/>
              </a:lnSpc>
              <a:spcBef>
                <a:spcPct val="20000"/>
              </a:spcBef>
            </a:pPr>
            <a:r>
              <a:rPr lang="uk-UA" sz="2800" b="1">
                <a:latin typeface="Garamond" pitchFamily="18" charset="0"/>
              </a:rPr>
              <a:t>Та, повернувшись до Петербурга наприкінці лютого 1844</a:t>
            </a:r>
            <a:r>
              <a:rPr lang="ru-RU" sz="2800" b="1">
                <a:latin typeface="Garamond" pitchFamily="18" charset="0"/>
              </a:rPr>
              <a:t>р., </a:t>
            </a:r>
            <a:r>
              <a:rPr lang="uk-UA" sz="2800" b="1">
                <a:latin typeface="Garamond" pitchFamily="18" charset="0"/>
              </a:rPr>
              <a:t>він під враженням побаченого на Україні пише ряд творів (зокрема, поему “Сон”), які остаточно визначили подальший його шлях як поета.</a:t>
            </a:r>
            <a:endParaRPr lang="ru-RU" sz="2800" b="1">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p:cTn id="7" dur="1000" fill="hold"/>
                                        <p:tgtEl>
                                          <p:spTgt spid="2355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355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3555">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23556"/>
                                        </p:tgtEl>
                                        <p:attrNameLst>
                                          <p:attrName>style.visibility</p:attrName>
                                        </p:attrNameLst>
                                      </p:cBhvr>
                                      <p:to>
                                        <p:strVal val="visible"/>
                                      </p:to>
                                    </p:set>
                                    <p:anim calcmode="lin" valueType="num">
                                      <p:cBhvr>
                                        <p:cTn id="12" dur="1000" fill="hold"/>
                                        <p:tgtEl>
                                          <p:spTgt spid="23556"/>
                                        </p:tgtEl>
                                        <p:attrNameLst>
                                          <p:attrName>ppt_w</p:attrName>
                                        </p:attrNameLst>
                                      </p:cBhvr>
                                      <p:tavLst>
                                        <p:tav tm="0">
                                          <p:val>
                                            <p:strVal val="#ppt_w*0.70"/>
                                          </p:val>
                                        </p:tav>
                                        <p:tav tm="100000">
                                          <p:val>
                                            <p:strVal val="#ppt_w"/>
                                          </p:val>
                                        </p:tav>
                                      </p:tavLst>
                                    </p:anim>
                                    <p:anim calcmode="lin" valueType="num">
                                      <p:cBhvr>
                                        <p:cTn id="13" dur="1000" fill="hold"/>
                                        <p:tgtEl>
                                          <p:spTgt spid="23556"/>
                                        </p:tgtEl>
                                        <p:attrNameLst>
                                          <p:attrName>ppt_h</p:attrName>
                                        </p:attrNameLst>
                                      </p:cBhvr>
                                      <p:tavLst>
                                        <p:tav tm="0">
                                          <p:val>
                                            <p:strVal val="#ppt_h"/>
                                          </p:val>
                                        </p:tav>
                                        <p:tav tm="100000">
                                          <p:val>
                                            <p:strVal val="#ppt_h"/>
                                          </p:val>
                                        </p:tav>
                                      </p:tavLst>
                                    </p:anim>
                                    <p:animEffect transition="in" filter="fade">
                                      <p:cBhvr>
                                        <p:cTn id="14" dur="1000"/>
                                        <p:tgtEl>
                                          <p:spTgt spid="23556"/>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23557"/>
                                        </p:tgtEl>
                                        <p:attrNameLst>
                                          <p:attrName>style.visibility</p:attrName>
                                        </p:attrNameLst>
                                      </p:cBhvr>
                                      <p:to>
                                        <p:strVal val="visible"/>
                                      </p:to>
                                    </p:set>
                                    <p:anim calcmode="lin" valueType="num">
                                      <p:cBhvr>
                                        <p:cTn id="19" dur="1000" fill="hold"/>
                                        <p:tgtEl>
                                          <p:spTgt spid="23557"/>
                                        </p:tgtEl>
                                        <p:attrNameLst>
                                          <p:attrName>ppt_w</p:attrName>
                                        </p:attrNameLst>
                                      </p:cBhvr>
                                      <p:tavLst>
                                        <p:tav tm="0">
                                          <p:val>
                                            <p:strVal val="#ppt_w*0.70"/>
                                          </p:val>
                                        </p:tav>
                                        <p:tav tm="100000">
                                          <p:val>
                                            <p:strVal val="#ppt_w"/>
                                          </p:val>
                                        </p:tav>
                                      </p:tavLst>
                                    </p:anim>
                                    <p:anim calcmode="lin" valueType="num">
                                      <p:cBhvr>
                                        <p:cTn id="20" dur="1000" fill="hold"/>
                                        <p:tgtEl>
                                          <p:spTgt spid="23557"/>
                                        </p:tgtEl>
                                        <p:attrNameLst>
                                          <p:attrName>ppt_h</p:attrName>
                                        </p:attrNameLst>
                                      </p:cBhvr>
                                      <p:tavLst>
                                        <p:tav tm="0">
                                          <p:val>
                                            <p:strVal val="#ppt_h"/>
                                          </p:val>
                                        </p:tav>
                                        <p:tav tm="100000">
                                          <p:val>
                                            <p:strVal val="#ppt_h"/>
                                          </p:val>
                                        </p:tav>
                                      </p:tavLst>
                                    </p:anim>
                                    <p:animEffect transition="in" filter="fade">
                                      <p:cBhvr>
                                        <p:cTn id="21" dur="10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P spid="235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0" y="188913"/>
            <a:ext cx="9144000" cy="5937250"/>
          </a:xfrm>
        </p:spPr>
        <p:txBody>
          <a:bodyPr/>
          <a:lstStyle/>
          <a:p>
            <a:pPr eaLnBrk="1" hangingPunct="1">
              <a:lnSpc>
                <a:spcPct val="80000"/>
              </a:lnSpc>
              <a:buFontTx/>
              <a:buNone/>
            </a:pPr>
            <a:r>
              <a:rPr lang="uk-UA" sz="2800" smtClean="0">
                <a:latin typeface="Garamond" pitchFamily="18" charset="0"/>
              </a:rPr>
              <a:t>	</a:t>
            </a:r>
            <a:r>
              <a:rPr lang="uk-UA" sz="2800" b="1" smtClean="0">
                <a:latin typeface="Garamond" pitchFamily="18" charset="0"/>
              </a:rPr>
              <a:t>Весною 1845</a:t>
            </a:r>
            <a:r>
              <a:rPr lang="ru-RU" sz="2800" b="1" smtClean="0">
                <a:latin typeface="Garamond" pitchFamily="18" charset="0"/>
              </a:rPr>
              <a:t>р.</a:t>
            </a:r>
            <a:r>
              <a:rPr lang="uk-UA" sz="2800" b="1" smtClean="0">
                <a:latin typeface="Garamond" pitchFamily="18" charset="0"/>
              </a:rPr>
              <a:t> Шевченко після надання йому Радою Академії мистецтв звання некласного художника повертається на Україну. Знову багато подорожує (Полтавщина, Чернігівщина, Київщина, Волинь, Поділля), виконує доручення Київської археографічної комісії, записує народні пісні, малює архітектурні й історичні пам'ятки, портрети й краєвиди. </a:t>
            </a:r>
          </a:p>
          <a:p>
            <a:pPr eaLnBrk="1" hangingPunct="1">
              <a:lnSpc>
                <a:spcPct val="80000"/>
              </a:lnSpc>
              <a:buFontTx/>
              <a:buNone/>
            </a:pPr>
            <a:r>
              <a:rPr lang="uk-UA" sz="2800" b="1" smtClean="0">
                <a:latin typeface="Garamond" pitchFamily="18" charset="0"/>
              </a:rPr>
              <a:t>	З жовтня по грудень 1845</a:t>
            </a:r>
            <a:r>
              <a:rPr lang="ru-RU" sz="2800" b="1" smtClean="0">
                <a:latin typeface="Garamond" pitchFamily="18" charset="0"/>
              </a:rPr>
              <a:t>р.</a:t>
            </a:r>
            <a:r>
              <a:rPr lang="uk-UA" sz="2800" b="1" smtClean="0">
                <a:latin typeface="Garamond" pitchFamily="18" charset="0"/>
              </a:rPr>
              <a:t> пише один за одним твори “Єретик”, “Сліпий”, “Наймичка”, “Кавказ”, “І мертвим, і живим...”, “Холодний яр”, “Як умру, то поховайте” (“Заповіт”) та ін. Усі свої поезії 1843 — 1845 рр. (крім поеми “Тризна”) він переписує в альбом, якому дає назву “Три літа”. </a:t>
            </a:r>
          </a:p>
          <a:p>
            <a:pPr eaLnBrk="1" hangingPunct="1">
              <a:lnSpc>
                <a:spcPct val="80000"/>
              </a:lnSpc>
              <a:buFontTx/>
              <a:buNone/>
            </a:pPr>
            <a:r>
              <a:rPr lang="uk-UA" sz="2800" b="1" smtClean="0">
                <a:latin typeface="Garamond" pitchFamily="18" charset="0"/>
              </a:rPr>
              <a:t>	1846</a:t>
            </a:r>
            <a:r>
              <a:rPr lang="ru-RU" sz="2800" b="1" smtClean="0">
                <a:latin typeface="Garamond" pitchFamily="18" charset="0"/>
              </a:rPr>
              <a:t>р.</a:t>
            </a:r>
            <a:r>
              <a:rPr lang="uk-UA" sz="2800" b="1" smtClean="0">
                <a:latin typeface="Garamond" pitchFamily="18" charset="0"/>
              </a:rPr>
              <a:t> створює балади “Лілея” і “Русалка”, а 1847</a:t>
            </a:r>
            <a:r>
              <a:rPr lang="ru-RU" sz="2800" b="1" smtClean="0">
                <a:latin typeface="Garamond" pitchFamily="18" charset="0"/>
              </a:rPr>
              <a:t>р. (до</a:t>
            </a:r>
            <a:r>
              <a:rPr lang="uk-UA" sz="2800" b="1" smtClean="0">
                <a:latin typeface="Garamond" pitchFamily="18" charset="0"/>
              </a:rPr>
              <a:t> арешту) — поему “Осика”. Тоді ж він задумує нове видання “Кобзаря”, куди мали увійти його твори 1843 — 1847 рр. </a:t>
            </a:r>
            <a:endParaRPr lang="ru-RU" sz="2800" b="1" smtClean="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p:cTn id="7" dur="1000" fill="hold"/>
                                        <p:tgtEl>
                                          <p:spTgt spid="24579">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4579">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457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457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24579">
                                            <p:txEl>
                                              <p:pRg st="1" end="1"/>
                                            </p:txEl>
                                          </p:spTgt>
                                        </p:tgtEl>
                                        <p:attrNameLst>
                                          <p:attrName>style.visibility</p:attrName>
                                        </p:attrNameLst>
                                      </p:cBhvr>
                                      <p:to>
                                        <p:strVal val="visible"/>
                                      </p:to>
                                    </p:set>
                                    <p:anim calcmode="lin" valueType="num">
                                      <p:cBhvr>
                                        <p:cTn id="15" dur="1000" fill="hold"/>
                                        <p:tgtEl>
                                          <p:spTgt spid="24579">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24579">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24579">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4579">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24579">
                                            <p:txEl>
                                              <p:pRg st="2" end="2"/>
                                            </p:txEl>
                                          </p:spTgt>
                                        </p:tgtEl>
                                        <p:attrNameLst>
                                          <p:attrName>style.visibility</p:attrName>
                                        </p:attrNameLst>
                                      </p:cBhvr>
                                      <p:to>
                                        <p:strVal val="visible"/>
                                      </p:to>
                                    </p:set>
                                    <p:anim calcmode="lin" valueType="num">
                                      <p:cBhvr>
                                        <p:cTn id="23" dur="1000" fill="hold"/>
                                        <p:tgtEl>
                                          <p:spTgt spid="24579">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24579">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24579">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4579">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457200" y="260350"/>
            <a:ext cx="8229600" cy="5865813"/>
          </a:xfrm>
        </p:spPr>
        <p:txBody>
          <a:bodyPr/>
          <a:lstStyle/>
          <a:p>
            <a:pPr eaLnBrk="1" hangingPunct="1">
              <a:buFontTx/>
              <a:buNone/>
            </a:pPr>
            <a:r>
              <a:rPr lang="uk-UA" sz="2800" b="1" smtClean="0">
                <a:latin typeface="Garamond" pitchFamily="18" charset="0"/>
              </a:rPr>
              <a:t>	Весною 1846</a:t>
            </a:r>
            <a:r>
              <a:rPr lang="ru-RU" sz="2800" b="1" smtClean="0">
                <a:latin typeface="Garamond" pitchFamily="18" charset="0"/>
              </a:rPr>
              <a:t>р. у</a:t>
            </a:r>
            <a:r>
              <a:rPr lang="uk-UA" sz="2800" b="1" smtClean="0">
                <a:latin typeface="Garamond" pitchFamily="18" charset="0"/>
              </a:rPr>
              <a:t> Києві Шевченко знайомиться з М. Костомаровим, М. Гулаком,</a:t>
            </a:r>
            <a:r>
              <a:rPr lang="ru-RU" sz="2800" b="1" smtClean="0">
                <a:latin typeface="Garamond" pitchFamily="18" charset="0"/>
              </a:rPr>
              <a:t> М. Савичем, О. Марковичем та</a:t>
            </a:r>
            <a:r>
              <a:rPr lang="uk-UA" sz="2800" b="1" smtClean="0">
                <a:latin typeface="Garamond" pitchFamily="18" charset="0"/>
              </a:rPr>
              <a:t> іншими членами таємного Кирило-Мефодіївського товариства (засноване в грудні 1845 — січні 1846 р</a:t>
            </a:r>
            <a:r>
              <a:rPr lang="ru-RU" sz="2800" b="1" smtClean="0">
                <a:latin typeface="Garamond" pitchFamily="18" charset="0"/>
              </a:rPr>
              <a:t>р.)</a:t>
            </a:r>
            <a:r>
              <a:rPr lang="uk-UA" sz="2800" b="1" smtClean="0">
                <a:latin typeface="Garamond" pitchFamily="18" charset="0"/>
              </a:rPr>
              <a:t> і вступає в цю організацію. Його твори періоду “трьох літ” мали безперечний вплив на програмні документи товариства. </a:t>
            </a:r>
          </a:p>
          <a:p>
            <a:pPr eaLnBrk="1" hangingPunct="1">
              <a:buFontTx/>
              <a:buNone/>
            </a:pPr>
            <a:endParaRPr lang="uk-UA" sz="2800" b="1" smtClean="0">
              <a:latin typeface="Garamond" pitchFamily="18" charset="0"/>
            </a:endParaRPr>
          </a:p>
          <a:p>
            <a:pPr eaLnBrk="1" hangingPunct="1">
              <a:buFontTx/>
              <a:buNone/>
            </a:pPr>
            <a:r>
              <a:rPr lang="uk-UA" sz="2800" b="1" smtClean="0">
                <a:latin typeface="Garamond" pitchFamily="18" charset="0"/>
              </a:rPr>
              <a:t>	У березні 1847</a:t>
            </a:r>
            <a:r>
              <a:rPr lang="ru-RU" sz="2800" b="1" smtClean="0">
                <a:latin typeface="Garamond" pitchFamily="18" charset="0"/>
              </a:rPr>
              <a:t>р.</a:t>
            </a:r>
            <a:r>
              <a:rPr lang="uk-UA" sz="2800" b="1" smtClean="0">
                <a:latin typeface="Garamond" pitchFamily="18" charset="0"/>
              </a:rPr>
              <a:t> товариство було розгромлене. Почалися арешти. Шевченка заарештували 5 квітня 1847</a:t>
            </a:r>
            <a:r>
              <a:rPr lang="ru-RU" sz="2800" b="1" smtClean="0">
                <a:latin typeface="Garamond" pitchFamily="18" charset="0"/>
              </a:rPr>
              <a:t>р., а 17-го</a:t>
            </a:r>
            <a:r>
              <a:rPr lang="uk-UA" sz="2800" b="1" smtClean="0">
                <a:latin typeface="Garamond" pitchFamily="18" charset="0"/>
              </a:rPr>
              <a:t> привезли до Петербурга й на час слідства ув'язнили в казематі III відділу.</a:t>
            </a:r>
            <a:endParaRPr lang="ru-RU" sz="2800" b="1" smtClean="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p:cTn id="7" dur="1000" fill="hold"/>
                                        <p:tgtEl>
                                          <p:spTgt spid="2560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560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560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560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anim calcmode="lin" valueType="num">
                                      <p:cBhvr>
                                        <p:cTn id="15" dur="1000" fill="hold"/>
                                        <p:tgtEl>
                                          <p:spTgt spid="2560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2560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2560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560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4021138" y="188913"/>
            <a:ext cx="5122862" cy="6669087"/>
          </a:xfrm>
        </p:spPr>
        <p:txBody>
          <a:bodyPr/>
          <a:lstStyle/>
          <a:p>
            <a:pPr eaLnBrk="1" hangingPunct="1">
              <a:lnSpc>
                <a:spcPct val="80000"/>
              </a:lnSpc>
              <a:buFontTx/>
              <a:buNone/>
            </a:pPr>
            <a:r>
              <a:rPr lang="uk-UA" sz="2800" smtClean="0"/>
              <a:t>	</a:t>
            </a:r>
            <a:r>
              <a:rPr lang="uk-UA" sz="2800" b="1" smtClean="0">
                <a:latin typeface="Garamond" pitchFamily="18" charset="0"/>
              </a:rPr>
              <a:t>8 червня 1847</a:t>
            </a:r>
            <a:r>
              <a:rPr lang="ru-RU" sz="2800" b="1" smtClean="0">
                <a:latin typeface="Garamond" pitchFamily="18" charset="0"/>
              </a:rPr>
              <a:t>р.</a:t>
            </a:r>
            <a:r>
              <a:rPr lang="uk-UA" sz="2800" b="1" smtClean="0">
                <a:latin typeface="Garamond" pitchFamily="18" charset="0"/>
              </a:rPr>
              <a:t> Шевченка привезли до Оренбурга, звідти до Орської кріпості, де він мав відбувати солдатську службу. В Орську він порушив царську заборону писати. Свої нові твори він потай записував до саморобних “захалявних” зошитків. Наприкінці 1849 — на початку 1850</a:t>
            </a:r>
            <a:r>
              <a:rPr lang="ru-RU" sz="2800" b="1" smtClean="0">
                <a:latin typeface="Garamond" pitchFamily="18" charset="0"/>
              </a:rPr>
              <a:t>р.</a:t>
            </a:r>
            <a:r>
              <a:rPr lang="uk-UA" sz="2800" b="1" smtClean="0">
                <a:latin typeface="Garamond" pitchFamily="18" charset="0"/>
              </a:rPr>
              <a:t> він переписав ці “невільницькі” поезії в саморобну книжечку, яка згодом дістала назву “Мала книжка”. В Орській кріпості поет написав 21 твір.</a:t>
            </a:r>
            <a:endParaRPr lang="ru-RU" sz="2800" b="1" smtClean="0">
              <a:latin typeface="Garamond" pitchFamily="18" charset="0"/>
            </a:endParaRPr>
          </a:p>
        </p:txBody>
      </p:sp>
      <p:pic>
        <p:nvPicPr>
          <p:cNvPr id="26628" name="Picture 4" descr="0_28685_3740c7b_XL"/>
          <p:cNvPicPr>
            <a:picLocks noChangeAspect="1" noChangeArrowheads="1"/>
          </p:cNvPicPr>
          <p:nvPr/>
        </p:nvPicPr>
        <p:blipFill>
          <a:blip r:embed="rId2" cstate="print"/>
          <a:srcRect/>
          <a:stretch>
            <a:fillRect/>
          </a:stretch>
        </p:blipFill>
        <p:spPr bwMode="auto">
          <a:xfrm>
            <a:off x="179388" y="404813"/>
            <a:ext cx="4191000" cy="5486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strips(downLeft)">
                                      <p:cBhvr>
                                        <p:cTn id="7" dur="500"/>
                                        <p:tgtEl>
                                          <p:spTgt spid="26627">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26628"/>
                                        </p:tgtEl>
                                        <p:attrNameLst>
                                          <p:attrName>style.visibility</p:attrName>
                                        </p:attrNameLst>
                                      </p:cBhvr>
                                      <p:to>
                                        <p:strVal val="visible"/>
                                      </p:to>
                                    </p:set>
                                    <p:animEffect transition="in" filter="strips(downLeft)">
                                      <p:cBhvr>
                                        <p:cTn id="10" dur="5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57200" y="333375"/>
            <a:ext cx="8229600" cy="5792788"/>
          </a:xfrm>
        </p:spPr>
        <p:txBody>
          <a:bodyPr/>
          <a:lstStyle/>
          <a:p>
            <a:pPr eaLnBrk="1" hangingPunct="1">
              <a:buFontTx/>
              <a:buNone/>
            </a:pPr>
            <a:r>
              <a:rPr lang="en-US" smtClean="0"/>
              <a:t>	</a:t>
            </a:r>
            <a:r>
              <a:rPr lang="uk-UA" sz="2800" b="1" smtClean="0">
                <a:latin typeface="Garamond" pitchFamily="18" charset="0"/>
              </a:rPr>
              <a:t>Тарас Григорович Шевченко народився 25 лютого (9 березня за н. ст.) 1814</a:t>
            </a:r>
            <a:r>
              <a:rPr lang="ru-RU" sz="2800" b="1" smtClean="0">
                <a:latin typeface="Garamond" pitchFamily="18" charset="0"/>
              </a:rPr>
              <a:t>р</a:t>
            </a:r>
            <a:r>
              <a:rPr lang="ru-RU" sz="2800" b="1" i="1" smtClean="0">
                <a:latin typeface="Garamond" pitchFamily="18" charset="0"/>
              </a:rPr>
              <a:t>.</a:t>
            </a:r>
            <a:r>
              <a:rPr lang="ru-RU" sz="2800" b="1" smtClean="0">
                <a:latin typeface="Garamond" pitchFamily="18" charset="0"/>
              </a:rPr>
              <a:t> в с.</a:t>
            </a:r>
            <a:r>
              <a:rPr lang="uk-UA" sz="2800" b="1" smtClean="0">
                <a:latin typeface="Garamond" pitchFamily="18" charset="0"/>
              </a:rPr>
              <a:t> Моринці Звенигородського повіту Київської губернії.</a:t>
            </a:r>
            <a:endParaRPr lang="ru-RU" sz="2800" b="1" smtClean="0">
              <a:latin typeface="Garamond" pitchFamily="18" charset="0"/>
            </a:endParaRPr>
          </a:p>
        </p:txBody>
      </p:sp>
      <p:sp>
        <p:nvSpPr>
          <p:cNvPr id="3077" name="Rectangle 5"/>
          <p:cNvSpPr>
            <a:spLocks noChangeArrowheads="1"/>
          </p:cNvSpPr>
          <p:nvPr/>
        </p:nvSpPr>
        <p:spPr bwMode="auto">
          <a:xfrm>
            <a:off x="395288" y="2276475"/>
            <a:ext cx="3386137" cy="3508375"/>
          </a:xfrm>
          <a:prstGeom prst="rect">
            <a:avLst/>
          </a:prstGeom>
          <a:noFill/>
          <a:ln w="9525">
            <a:noFill/>
            <a:miter lim="800000"/>
            <a:headEnd/>
            <a:tailEnd/>
          </a:ln>
        </p:spPr>
        <p:txBody>
          <a:bodyPr anchor="ctr">
            <a:spAutoFit/>
          </a:bodyPr>
          <a:lstStyle/>
          <a:p>
            <a:r>
              <a:rPr lang="uk-UA" sz="2800" b="1">
                <a:latin typeface="Garamond" pitchFamily="18" charset="0"/>
              </a:rPr>
              <a:t>Його батьки, що були кріпаками багатого поміщика В. В. Енгельгардта, незабаром переїхали до сусіднього села Кирилівки.</a:t>
            </a:r>
            <a:r>
              <a:rPr lang="ru-RU" sz="2800" b="1">
                <a:latin typeface="Garamond" pitchFamily="18" charset="0"/>
              </a:rPr>
              <a:t> </a:t>
            </a:r>
          </a:p>
        </p:txBody>
      </p:sp>
      <p:pic>
        <p:nvPicPr>
          <p:cNvPr id="3078" name="Picture 6" descr="[ShevchenkoTaras002.jpg]"/>
          <p:cNvPicPr>
            <a:picLocks noChangeAspect="1" noChangeArrowheads="1"/>
          </p:cNvPicPr>
          <p:nvPr/>
        </p:nvPicPr>
        <p:blipFill>
          <a:blip r:embed="rId2" cstate="print"/>
          <a:srcRect/>
          <a:stretch>
            <a:fillRect/>
          </a:stretch>
        </p:blipFill>
        <p:spPr bwMode="auto">
          <a:xfrm>
            <a:off x="3851275" y="2205038"/>
            <a:ext cx="4960938" cy="3975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p:cTn id="7" dur="1000" fill="hold"/>
                                        <p:tgtEl>
                                          <p:spTgt spid="307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07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07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077"/>
                                        </p:tgtEl>
                                        <p:attrNameLst>
                                          <p:attrName>style.visibility</p:attrName>
                                        </p:attrNameLst>
                                      </p:cBhvr>
                                      <p:to>
                                        <p:strVal val="visible"/>
                                      </p:to>
                                    </p:set>
                                    <p:anim calcmode="lin" valueType="num">
                                      <p:cBhvr>
                                        <p:cTn id="14" dur="1000" fill="hold"/>
                                        <p:tgtEl>
                                          <p:spTgt spid="3077"/>
                                        </p:tgtEl>
                                        <p:attrNameLst>
                                          <p:attrName>ppt_w</p:attrName>
                                        </p:attrNameLst>
                                      </p:cBhvr>
                                      <p:tavLst>
                                        <p:tav tm="0">
                                          <p:val>
                                            <p:strVal val="#ppt_w*0.70"/>
                                          </p:val>
                                        </p:tav>
                                        <p:tav tm="100000">
                                          <p:val>
                                            <p:strVal val="#ppt_w"/>
                                          </p:val>
                                        </p:tav>
                                      </p:tavLst>
                                    </p:anim>
                                    <p:anim calcmode="lin" valueType="num">
                                      <p:cBhvr>
                                        <p:cTn id="15" dur="1000" fill="hold"/>
                                        <p:tgtEl>
                                          <p:spTgt spid="3077"/>
                                        </p:tgtEl>
                                        <p:attrNameLst>
                                          <p:attrName>ppt_h</p:attrName>
                                        </p:attrNameLst>
                                      </p:cBhvr>
                                      <p:tavLst>
                                        <p:tav tm="0">
                                          <p:val>
                                            <p:strVal val="#ppt_h"/>
                                          </p:val>
                                        </p:tav>
                                        <p:tav tm="100000">
                                          <p:val>
                                            <p:strVal val="#ppt_h"/>
                                          </p:val>
                                        </p:tav>
                                      </p:tavLst>
                                    </p:anim>
                                    <p:animEffect transition="in" filter="fade">
                                      <p:cBhvr>
                                        <p:cTn id="16" dur="1000"/>
                                        <p:tgtEl>
                                          <p:spTgt spid="3077"/>
                                        </p:tgtEl>
                                      </p:cBhvr>
                                    </p:animEffect>
                                  </p:childTnLst>
                                </p:cTn>
                              </p:par>
                              <p:par>
                                <p:cTn id="17" presetID="55" presetClass="entr" presetSubtype="0" fill="hold" nodeType="withEffect">
                                  <p:stCondLst>
                                    <p:cond delay="0"/>
                                  </p:stCondLst>
                                  <p:childTnLst>
                                    <p:set>
                                      <p:cBhvr>
                                        <p:cTn id="18" dur="1" fill="hold">
                                          <p:stCondLst>
                                            <p:cond delay="0"/>
                                          </p:stCondLst>
                                        </p:cTn>
                                        <p:tgtEl>
                                          <p:spTgt spid="3078"/>
                                        </p:tgtEl>
                                        <p:attrNameLst>
                                          <p:attrName>style.visibility</p:attrName>
                                        </p:attrNameLst>
                                      </p:cBhvr>
                                      <p:to>
                                        <p:strVal val="visible"/>
                                      </p:to>
                                    </p:set>
                                    <p:anim calcmode="lin" valueType="num">
                                      <p:cBhvr>
                                        <p:cTn id="19" dur="1000" fill="hold"/>
                                        <p:tgtEl>
                                          <p:spTgt spid="3078"/>
                                        </p:tgtEl>
                                        <p:attrNameLst>
                                          <p:attrName>ppt_w</p:attrName>
                                        </p:attrNameLst>
                                      </p:cBhvr>
                                      <p:tavLst>
                                        <p:tav tm="0">
                                          <p:val>
                                            <p:strVal val="#ppt_w*0.70"/>
                                          </p:val>
                                        </p:tav>
                                        <p:tav tm="100000">
                                          <p:val>
                                            <p:strVal val="#ppt_w"/>
                                          </p:val>
                                        </p:tav>
                                      </p:tavLst>
                                    </p:anim>
                                    <p:anim calcmode="lin" valueType="num">
                                      <p:cBhvr>
                                        <p:cTn id="20" dur="1000" fill="hold"/>
                                        <p:tgtEl>
                                          <p:spTgt spid="3078"/>
                                        </p:tgtEl>
                                        <p:attrNameLst>
                                          <p:attrName>ppt_h</p:attrName>
                                        </p:attrNameLst>
                                      </p:cBhvr>
                                      <p:tavLst>
                                        <p:tav tm="0">
                                          <p:val>
                                            <p:strVal val="#ppt_h"/>
                                          </p:val>
                                        </p:tav>
                                        <p:tav tm="100000">
                                          <p:val>
                                            <p:strVal val="#ppt_h"/>
                                          </p:val>
                                        </p:tav>
                                      </p:tavLst>
                                    </p:anim>
                                    <p:animEffect transition="in" filter="fade">
                                      <p:cBhvr>
                                        <p:cTn id="21" dur="1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79388" y="188913"/>
            <a:ext cx="8748712" cy="1871662"/>
          </a:xfrm>
        </p:spPr>
        <p:txBody>
          <a:bodyPr/>
          <a:lstStyle/>
          <a:p>
            <a:pPr eaLnBrk="1" hangingPunct="1">
              <a:lnSpc>
                <a:spcPct val="80000"/>
              </a:lnSpc>
              <a:buFontTx/>
              <a:buNone/>
            </a:pPr>
            <a:r>
              <a:rPr lang="uk-UA" sz="2800" smtClean="0"/>
              <a:t>	</a:t>
            </a:r>
            <a:r>
              <a:rPr lang="uk-UA" sz="2800" b="1" smtClean="0">
                <a:latin typeface="Garamond" pitchFamily="18" charset="0"/>
              </a:rPr>
              <a:t>У 1848р. на клопотання Шевченкових друзів його включили як художника до складу Аральської описової експедиції, очолюваної О. Бутаковим. З жовтня 1848</a:t>
            </a:r>
            <a:r>
              <a:rPr lang="ru-RU" sz="2800" b="1" smtClean="0">
                <a:latin typeface="Garamond" pitchFamily="18" charset="0"/>
              </a:rPr>
              <a:t>р. до</a:t>
            </a:r>
            <a:r>
              <a:rPr lang="uk-UA" sz="2800" b="1" smtClean="0">
                <a:latin typeface="Garamond" pitchFamily="18" charset="0"/>
              </a:rPr>
              <a:t> травня 1849</a:t>
            </a:r>
            <a:r>
              <a:rPr lang="ru-RU" sz="2800" b="1" smtClean="0">
                <a:latin typeface="Garamond" pitchFamily="18" charset="0"/>
              </a:rPr>
              <a:t>р.</a:t>
            </a:r>
            <a:r>
              <a:rPr lang="uk-UA" sz="2800" b="1" smtClean="0">
                <a:latin typeface="Garamond" pitchFamily="18" charset="0"/>
              </a:rPr>
              <a:t> експедиція зимувала на острові Кос-арал. </a:t>
            </a:r>
            <a:endParaRPr lang="ru-RU" sz="2800" b="1" smtClean="0">
              <a:latin typeface="Garamond" pitchFamily="18" charset="0"/>
            </a:endParaRPr>
          </a:p>
        </p:txBody>
      </p:sp>
      <p:pic>
        <p:nvPicPr>
          <p:cNvPr id="27652" name="Picture 4" descr="0035"/>
          <p:cNvPicPr>
            <a:picLocks noChangeAspect="1" noChangeArrowheads="1"/>
          </p:cNvPicPr>
          <p:nvPr/>
        </p:nvPicPr>
        <p:blipFill>
          <a:blip r:embed="rId2" cstate="print"/>
          <a:srcRect/>
          <a:stretch>
            <a:fillRect/>
          </a:stretch>
        </p:blipFill>
        <p:spPr bwMode="auto">
          <a:xfrm>
            <a:off x="900113" y="2133600"/>
            <a:ext cx="7620000" cy="4533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500" decel="50000" fill="hold">
                                          <p:stCondLst>
                                            <p:cond delay="0"/>
                                          </p:stCondLst>
                                        </p:cTn>
                                        <p:tgtEl>
                                          <p:spTgt spid="2765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765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7652"/>
                                        </p:tgtEl>
                                        <p:attrNameLst>
                                          <p:attrName>ppt_w</p:attrName>
                                        </p:attrNameLst>
                                      </p:cBhvr>
                                      <p:tavLst>
                                        <p:tav tm="0">
                                          <p:val>
                                            <p:strVal val="#ppt_w*.05"/>
                                          </p:val>
                                        </p:tav>
                                        <p:tav tm="100000">
                                          <p:val>
                                            <p:strVal val="#ppt_w"/>
                                          </p:val>
                                        </p:tav>
                                      </p:tavLst>
                                    </p:anim>
                                    <p:anim calcmode="lin" valueType="num">
                                      <p:cBhvr>
                                        <p:cTn id="10" dur="1000" fill="hold"/>
                                        <p:tgtEl>
                                          <p:spTgt spid="2765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765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765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765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7652"/>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7651">
                                            <p:txEl>
                                              <p:pRg st="0" end="0"/>
                                            </p:txEl>
                                          </p:spTgt>
                                        </p:tgtEl>
                                        <p:attrNameLst>
                                          <p:attrName>style.visibility</p:attrName>
                                        </p:attrNameLst>
                                      </p:cBhvr>
                                      <p:to>
                                        <p:strVal val="visible"/>
                                      </p:to>
                                    </p:set>
                                    <p:anim calcmode="lin" valueType="num">
                                      <p:cBhvr>
                                        <p:cTn id="17" dur="500" decel="50000" fill="hold">
                                          <p:stCondLst>
                                            <p:cond delay="0"/>
                                          </p:stCondLst>
                                        </p:cTn>
                                        <p:tgtEl>
                                          <p:spTgt spid="27651">
                                            <p:txEl>
                                              <p:pRg st="0" end="0"/>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7651">
                                            <p:txEl>
                                              <p:pRg st="0" end="0"/>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7651">
                                            <p:txEl>
                                              <p:pRg st="0" end="0"/>
                                            </p:txEl>
                                          </p:spTgt>
                                        </p:tgtEl>
                                        <p:attrNameLst>
                                          <p:attrName>ppt_w</p:attrName>
                                        </p:attrNameLst>
                                      </p:cBhvr>
                                      <p:tavLst>
                                        <p:tav tm="0">
                                          <p:val>
                                            <p:strVal val="#ppt_w*.05"/>
                                          </p:val>
                                        </p:tav>
                                        <p:tav tm="100000">
                                          <p:val>
                                            <p:strVal val="#ppt_w"/>
                                          </p:val>
                                        </p:tav>
                                      </p:tavLst>
                                    </p:anim>
                                    <p:anim calcmode="lin" valueType="num">
                                      <p:cBhvr>
                                        <p:cTn id="20" dur="1000" fill="hold"/>
                                        <p:tgtEl>
                                          <p:spTgt spid="27651">
                                            <p:txEl>
                                              <p:pRg st="0" end="0"/>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7651">
                                            <p:txEl>
                                              <p:pRg st="0" end="0"/>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7651">
                                            <p:txEl>
                                              <p:pRg st="0" end="0"/>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7651">
                                            <p:txEl>
                                              <p:pRg st="0" end="0"/>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76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468313" y="836613"/>
            <a:ext cx="4248150" cy="5761037"/>
          </a:xfrm>
        </p:spPr>
        <p:txBody>
          <a:bodyPr/>
          <a:lstStyle/>
          <a:p>
            <a:pPr eaLnBrk="1" hangingPunct="1">
              <a:lnSpc>
                <a:spcPct val="80000"/>
              </a:lnSpc>
              <a:buFontTx/>
              <a:buNone/>
            </a:pPr>
            <a:r>
              <a:rPr lang="uk-UA" sz="1600" smtClean="0"/>
              <a:t>	</a:t>
            </a:r>
            <a:r>
              <a:rPr lang="uk-UA" sz="2800" b="1" smtClean="0">
                <a:latin typeface="Garamond" pitchFamily="18" charset="0"/>
              </a:rPr>
              <a:t>23 квітня 1850</a:t>
            </a:r>
            <a:r>
              <a:rPr lang="ru-RU" sz="2800" b="1" smtClean="0">
                <a:latin typeface="Garamond" pitchFamily="18" charset="0"/>
              </a:rPr>
              <a:t>р.</a:t>
            </a:r>
            <a:r>
              <a:rPr lang="uk-UA" sz="2800" b="1" smtClean="0">
                <a:latin typeface="Garamond" pitchFamily="18" charset="0"/>
              </a:rPr>
              <a:t> Шевченка заарештували за порушення царської заборони писати й малювати. Після слідства в Орській кріпості його перевели до Новопетровського укріплення на півострові Мангишлак, куди він прибув у середині жовтня 1850</a:t>
            </a:r>
            <a:r>
              <a:rPr lang="ru-RU" sz="2800" b="1" smtClean="0">
                <a:latin typeface="Garamond" pitchFamily="18" charset="0"/>
              </a:rPr>
              <a:t>р. </a:t>
            </a:r>
          </a:p>
          <a:p>
            <a:pPr eaLnBrk="1" hangingPunct="1">
              <a:lnSpc>
                <a:spcPct val="80000"/>
              </a:lnSpc>
              <a:buFontTx/>
              <a:buNone/>
            </a:pPr>
            <a:r>
              <a:rPr lang="uk-UA" sz="2800" b="1" smtClean="0">
                <a:latin typeface="Garamond" pitchFamily="18" charset="0"/>
              </a:rPr>
              <a:t>	</a:t>
            </a:r>
            <a:endParaRPr lang="ru-RU" sz="2800" b="1" smtClean="0">
              <a:latin typeface="Garamond" pitchFamily="18" charset="0"/>
            </a:endParaRPr>
          </a:p>
        </p:txBody>
      </p:sp>
      <p:pic>
        <p:nvPicPr>
          <p:cNvPr id="28676" name="Picture 4" descr="0039"/>
          <p:cNvPicPr>
            <a:picLocks noChangeAspect="1" noChangeArrowheads="1"/>
          </p:cNvPicPr>
          <p:nvPr/>
        </p:nvPicPr>
        <p:blipFill>
          <a:blip r:embed="rId2" cstate="print"/>
          <a:srcRect/>
          <a:stretch>
            <a:fillRect/>
          </a:stretch>
        </p:blipFill>
        <p:spPr bwMode="auto">
          <a:xfrm>
            <a:off x="4964113" y="692150"/>
            <a:ext cx="3871912" cy="53292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p:cTn id="7" dur="1000" fill="hold"/>
                                        <p:tgtEl>
                                          <p:spTgt spid="2867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867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867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8675">
                                            <p:txEl>
                                              <p:pRg st="1" end="1"/>
                                            </p:txEl>
                                          </p:spTgt>
                                        </p:tgtEl>
                                        <p:attrNameLst>
                                          <p:attrName>style.visibility</p:attrName>
                                        </p:attrNameLst>
                                      </p:cBhvr>
                                      <p:to>
                                        <p:strVal val="visible"/>
                                      </p:to>
                                    </p:set>
                                    <p:anim calcmode="lin" valueType="num">
                                      <p:cBhvr>
                                        <p:cTn id="14" dur="1000" fill="hold"/>
                                        <p:tgtEl>
                                          <p:spTgt spid="28675">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28675">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28675">
                                            <p:txEl>
                                              <p:pRg st="1" end="1"/>
                                            </p:txEl>
                                          </p:spTgt>
                                        </p:tgtEl>
                                      </p:cBhvr>
                                    </p:animEffect>
                                  </p:childTnLst>
                                </p:cTn>
                              </p:par>
                              <p:par>
                                <p:cTn id="17" presetID="55" presetClass="entr" presetSubtype="0" fill="hold" nodeType="withEffect">
                                  <p:stCondLst>
                                    <p:cond delay="0"/>
                                  </p:stCondLst>
                                  <p:childTnLst>
                                    <p:set>
                                      <p:cBhvr>
                                        <p:cTn id="18" dur="1" fill="hold">
                                          <p:stCondLst>
                                            <p:cond delay="0"/>
                                          </p:stCondLst>
                                        </p:cTn>
                                        <p:tgtEl>
                                          <p:spTgt spid="28676"/>
                                        </p:tgtEl>
                                        <p:attrNameLst>
                                          <p:attrName>style.visibility</p:attrName>
                                        </p:attrNameLst>
                                      </p:cBhvr>
                                      <p:to>
                                        <p:strVal val="visible"/>
                                      </p:to>
                                    </p:set>
                                    <p:anim calcmode="lin" valueType="num">
                                      <p:cBhvr>
                                        <p:cTn id="19" dur="1000" fill="hold"/>
                                        <p:tgtEl>
                                          <p:spTgt spid="28676"/>
                                        </p:tgtEl>
                                        <p:attrNameLst>
                                          <p:attrName>ppt_w</p:attrName>
                                        </p:attrNameLst>
                                      </p:cBhvr>
                                      <p:tavLst>
                                        <p:tav tm="0">
                                          <p:val>
                                            <p:strVal val="#ppt_w*0.70"/>
                                          </p:val>
                                        </p:tav>
                                        <p:tav tm="100000">
                                          <p:val>
                                            <p:strVal val="#ppt_w"/>
                                          </p:val>
                                        </p:tav>
                                      </p:tavLst>
                                    </p:anim>
                                    <p:anim calcmode="lin" valueType="num">
                                      <p:cBhvr>
                                        <p:cTn id="20" dur="1000" fill="hold"/>
                                        <p:tgtEl>
                                          <p:spTgt spid="28676"/>
                                        </p:tgtEl>
                                        <p:attrNameLst>
                                          <p:attrName>ppt_h</p:attrName>
                                        </p:attrNameLst>
                                      </p:cBhvr>
                                      <p:tavLst>
                                        <p:tav tm="0">
                                          <p:val>
                                            <p:strVal val="#ppt_h"/>
                                          </p:val>
                                        </p:tav>
                                        <p:tav tm="100000">
                                          <p:val>
                                            <p:strVal val="#ppt_h"/>
                                          </p:val>
                                        </p:tav>
                                      </p:tavLst>
                                    </p:anim>
                                    <p:animEffect transition="in" filter="fade">
                                      <p:cBhvr>
                                        <p:cTn id="21" dur="1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611188" y="692150"/>
            <a:ext cx="7993062" cy="5113338"/>
          </a:xfrm>
        </p:spPr>
        <p:txBody>
          <a:bodyPr/>
          <a:lstStyle/>
          <a:p>
            <a:pPr eaLnBrk="1" hangingPunct="1">
              <a:lnSpc>
                <a:spcPct val="80000"/>
              </a:lnSpc>
              <a:buFontTx/>
              <a:buNone/>
            </a:pPr>
            <a:r>
              <a:rPr lang="uk-UA" sz="2800" b="1" smtClean="0">
                <a:latin typeface="Garamond" pitchFamily="18" charset="0"/>
              </a:rPr>
              <a:t>	Сім років перебування в Новопетровському укріпленні — чи не найтяжчих у житті поета. Після смерті Миколи І (лютий 1855</a:t>
            </a:r>
            <a:r>
              <a:rPr lang="ru-RU" sz="2800" b="1" smtClean="0">
                <a:latin typeface="Garamond" pitchFamily="18" charset="0"/>
              </a:rPr>
              <a:t>р.)</a:t>
            </a:r>
            <a:r>
              <a:rPr lang="uk-UA" sz="2800" b="1" smtClean="0">
                <a:latin typeface="Garamond" pitchFamily="18" charset="0"/>
              </a:rPr>
              <a:t> друзі поета (Ф.</a:t>
            </a:r>
            <a:r>
              <a:rPr lang="ru-RU" sz="2800" b="1" smtClean="0">
                <a:latin typeface="Garamond" pitchFamily="18" charset="0"/>
              </a:rPr>
              <a:t> Толстой </a:t>
            </a:r>
            <a:r>
              <a:rPr lang="uk-UA" sz="2800" b="1" smtClean="0">
                <a:latin typeface="Garamond" pitchFamily="18" charset="0"/>
              </a:rPr>
              <a:t>та ін.) почали клопотатися про його звільнення.</a:t>
            </a:r>
          </a:p>
          <a:p>
            <a:pPr eaLnBrk="1" hangingPunct="1">
              <a:lnSpc>
                <a:spcPct val="80000"/>
              </a:lnSpc>
              <a:buFontTx/>
              <a:buNone/>
            </a:pPr>
            <a:r>
              <a:rPr lang="uk-UA" sz="2800" b="1" smtClean="0">
                <a:latin typeface="Garamond" pitchFamily="18" charset="0"/>
              </a:rPr>
              <a:t>	</a:t>
            </a:r>
          </a:p>
          <a:p>
            <a:pPr eaLnBrk="1" hangingPunct="1">
              <a:lnSpc>
                <a:spcPct val="80000"/>
              </a:lnSpc>
              <a:buFontTx/>
              <a:buNone/>
            </a:pPr>
            <a:r>
              <a:rPr lang="uk-UA" sz="2800" b="1" smtClean="0">
                <a:latin typeface="Garamond" pitchFamily="18" charset="0"/>
              </a:rPr>
              <a:t>	 Та тільки 1 травня 1857</a:t>
            </a:r>
            <a:r>
              <a:rPr lang="ru-RU" sz="2800" b="1" smtClean="0">
                <a:latin typeface="Garamond" pitchFamily="18" charset="0"/>
              </a:rPr>
              <a:t>р.</a:t>
            </a:r>
            <a:r>
              <a:rPr lang="uk-UA" sz="2800" b="1" smtClean="0">
                <a:latin typeface="Garamond" pitchFamily="18" charset="0"/>
              </a:rPr>
              <a:t> було дано офіційний дозвіл звільнити Шевченка з військової служби зі встановленням за ним нагляду і забороною жити в столицях. 2 серпня 1857</a:t>
            </a:r>
            <a:r>
              <a:rPr lang="ru-RU" sz="2800" b="1" smtClean="0">
                <a:latin typeface="Garamond" pitchFamily="18" charset="0"/>
              </a:rPr>
              <a:t>р.</a:t>
            </a:r>
            <a:r>
              <a:rPr lang="uk-UA" sz="2800" b="1" smtClean="0">
                <a:latin typeface="Garamond" pitchFamily="18" charset="0"/>
              </a:rPr>
              <a:t> Шевченко виїхав із Новопетровського укріплення, маючи намір поселитися в Петербурзі.</a:t>
            </a:r>
            <a:endParaRPr lang="ru-RU" sz="2800" b="1" smtClean="0">
              <a:latin typeface="Garamond" pitchFamily="18" charset="0"/>
            </a:endParaRPr>
          </a:p>
          <a:p>
            <a:pPr eaLnBrk="1" hangingPunct="1">
              <a:lnSpc>
                <a:spcPct val="80000"/>
              </a:lnSpc>
            </a:pPr>
            <a:endParaRPr lang="ru-RU"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circle(in)">
                                      <p:cBhvr>
                                        <p:cTn id="7" dur="2000"/>
                                        <p:tgtEl>
                                          <p:spTgt spid="31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1747">
                                            <p:txEl>
                                              <p:pRg st="1" end="1"/>
                                            </p:txEl>
                                          </p:spTgt>
                                        </p:tgtEl>
                                        <p:attrNameLst>
                                          <p:attrName>style.visibility</p:attrName>
                                        </p:attrNameLst>
                                      </p:cBhvr>
                                      <p:to>
                                        <p:strVal val="visible"/>
                                      </p:to>
                                    </p:set>
                                    <p:animEffect transition="in" filter="circle(in)">
                                      <p:cBhvr>
                                        <p:cTn id="12" dur="2000"/>
                                        <p:tgtEl>
                                          <p:spTgt spid="317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Effect transition="in" filter="circle(in)">
                                      <p:cBhvr>
                                        <p:cTn id="17" dur="2000"/>
                                        <p:tgtEl>
                                          <p:spTgt spid="317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457200" y="260350"/>
            <a:ext cx="8229600" cy="6337300"/>
          </a:xfrm>
        </p:spPr>
        <p:txBody>
          <a:bodyPr/>
          <a:lstStyle/>
          <a:p>
            <a:pPr eaLnBrk="1" hangingPunct="1">
              <a:lnSpc>
                <a:spcPct val="80000"/>
              </a:lnSpc>
              <a:buFontTx/>
              <a:buNone/>
            </a:pPr>
            <a:r>
              <a:rPr lang="uk-UA" sz="2800" smtClean="0"/>
              <a:t>	</a:t>
            </a:r>
            <a:r>
              <a:rPr lang="uk-UA" sz="2800" b="1" smtClean="0">
                <a:latin typeface="Garamond" pitchFamily="18" charset="0"/>
              </a:rPr>
              <a:t>У кінці березня 1858</a:t>
            </a:r>
            <a:r>
              <a:rPr lang="ru-RU" sz="2800" b="1" smtClean="0">
                <a:latin typeface="Garamond" pitchFamily="18" charset="0"/>
              </a:rPr>
              <a:t>р.</a:t>
            </a:r>
            <a:r>
              <a:rPr lang="uk-UA" sz="2800" b="1" smtClean="0">
                <a:latin typeface="Garamond" pitchFamily="18" charset="0"/>
              </a:rPr>
              <a:t> Шевченко приїхав до Петербурга. Літературно-мистецька громадськість столиці гаряче зустріла поета. В останні роки життя він бере діяльну участь у громадському житті, виступає на літературних вечорах, стає одним із фундаторів Літературного фонду, допомагає недільним школам на Україні (складає й видає для них “Букварь южнорусский”).</a:t>
            </a:r>
          </a:p>
          <a:p>
            <a:pPr eaLnBrk="1" hangingPunct="1">
              <a:lnSpc>
                <a:spcPct val="80000"/>
              </a:lnSpc>
              <a:buFontTx/>
              <a:buNone/>
            </a:pPr>
            <a:endParaRPr lang="uk-UA" sz="2800" b="1" smtClean="0">
              <a:latin typeface="Garamond" pitchFamily="18" charset="0"/>
            </a:endParaRPr>
          </a:p>
          <a:p>
            <a:pPr eaLnBrk="1" hangingPunct="1">
              <a:lnSpc>
                <a:spcPct val="80000"/>
              </a:lnSpc>
              <a:buFontTx/>
              <a:buNone/>
            </a:pPr>
            <a:r>
              <a:rPr lang="uk-UA" sz="2800" b="1" smtClean="0">
                <a:latin typeface="Garamond" pitchFamily="18" charset="0"/>
              </a:rPr>
              <a:t>	Влітку 1859</a:t>
            </a:r>
            <a:r>
              <a:rPr lang="ru-RU" sz="2800" b="1" smtClean="0">
                <a:latin typeface="Garamond" pitchFamily="18" charset="0"/>
              </a:rPr>
              <a:t>р.</a:t>
            </a:r>
            <a:r>
              <a:rPr lang="uk-UA" sz="2800" b="1" smtClean="0">
                <a:latin typeface="Garamond" pitchFamily="18" charset="0"/>
              </a:rPr>
              <a:t> Шевченко відвідав Україну. Зустрівся в Кирилівці з братами й сестрою. Мав намір оселитися на Україні. Шукав ділянку, щоб збудувати хату. Та 13 липня біля с. Прохорівка його заарештували. Звільнили через місяць і запропонували виїхати до Петербурга. </a:t>
            </a:r>
            <a:endParaRPr lang="ru-RU" sz="2800" b="1" smtClean="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wheel(4)">
                                      <p:cBhvr>
                                        <p:cTn id="7" dur="2000"/>
                                        <p:tgtEl>
                                          <p:spTgt spid="29699">
                                            <p:txEl>
                                              <p:pRg st="0" end="0"/>
                                            </p:txEl>
                                          </p:spTgt>
                                        </p:tgtEl>
                                      </p:cBhvr>
                                    </p:animEffect>
                                  </p:childTnLst>
                                </p:cTn>
                              </p:par>
                              <p:par>
                                <p:cTn id="8" presetID="21" presetClass="entr" presetSubtype="4" fill="hold" nodeType="withEffect">
                                  <p:stCondLst>
                                    <p:cond delay="0"/>
                                  </p:stCondLst>
                                  <p:childTnLst>
                                    <p:set>
                                      <p:cBhvr>
                                        <p:cTn id="9" dur="1" fill="hold">
                                          <p:stCondLst>
                                            <p:cond delay="0"/>
                                          </p:stCondLst>
                                        </p:cTn>
                                        <p:tgtEl>
                                          <p:spTgt spid="29699">
                                            <p:txEl>
                                              <p:pRg st="2" end="2"/>
                                            </p:txEl>
                                          </p:spTgt>
                                        </p:tgtEl>
                                        <p:attrNameLst>
                                          <p:attrName>style.visibility</p:attrName>
                                        </p:attrNameLst>
                                      </p:cBhvr>
                                      <p:to>
                                        <p:strVal val="visible"/>
                                      </p:to>
                                    </p:set>
                                    <p:animEffect transition="in" filter="wheel(4)">
                                      <p:cBhvr>
                                        <p:cTn id="10" dur="2000"/>
                                        <p:tgtEl>
                                          <p:spTgt spid="296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0" y="188913"/>
            <a:ext cx="5076825" cy="6524625"/>
          </a:xfrm>
        </p:spPr>
        <p:txBody>
          <a:bodyPr/>
          <a:lstStyle/>
          <a:p>
            <a:pPr eaLnBrk="1" hangingPunct="1">
              <a:lnSpc>
                <a:spcPct val="90000"/>
              </a:lnSpc>
              <a:buFontTx/>
              <a:buNone/>
            </a:pPr>
            <a:r>
              <a:rPr lang="uk-UA" smtClean="0"/>
              <a:t>	</a:t>
            </a:r>
            <a:r>
              <a:rPr lang="uk-UA" sz="2800" b="1" smtClean="0">
                <a:latin typeface="Garamond" pitchFamily="18" charset="0"/>
              </a:rPr>
              <a:t>У ці роки Шевченко багато працював як художник, майже цілком присвятивши себе мистецтву офорта (1860</a:t>
            </a:r>
            <a:r>
              <a:rPr lang="ru-RU" sz="2800" b="1" smtClean="0">
                <a:latin typeface="Garamond" pitchFamily="18" charset="0"/>
              </a:rPr>
              <a:t>р.</a:t>
            </a:r>
            <a:r>
              <a:rPr lang="uk-UA" sz="2800" b="1" smtClean="0">
                <a:latin typeface="Garamond" pitchFamily="18" charset="0"/>
              </a:rPr>
              <a:t> Рада Академії мистецтв надала йому звання академіка гравірування). </a:t>
            </a:r>
          </a:p>
          <a:p>
            <a:pPr eaLnBrk="1" hangingPunct="1">
              <a:lnSpc>
                <a:spcPct val="90000"/>
              </a:lnSpc>
              <a:buFontTx/>
              <a:buNone/>
            </a:pPr>
            <a:r>
              <a:rPr lang="uk-UA" sz="2800" b="1" smtClean="0">
                <a:latin typeface="Garamond" pitchFamily="18" charset="0"/>
              </a:rPr>
              <a:t>	У січні 1860р. під назвою “Кобзар” вийшла збірка, яка складалася з 17 написаних до заслання поезій (з них тільки цикл “Давидові псалми” повністю опубліковано вперше).</a:t>
            </a:r>
            <a:r>
              <a:rPr lang="uk-UA" b="1" smtClean="0"/>
              <a:t> </a:t>
            </a:r>
            <a:endParaRPr lang="ru-RU" b="1" smtClean="0"/>
          </a:p>
        </p:txBody>
      </p:sp>
      <p:pic>
        <p:nvPicPr>
          <p:cNvPr id="30725" name="Picture 5" descr="1111-010"/>
          <p:cNvPicPr>
            <a:picLocks noChangeAspect="1" noChangeArrowheads="1"/>
          </p:cNvPicPr>
          <p:nvPr/>
        </p:nvPicPr>
        <p:blipFill>
          <a:blip r:embed="rId2" cstate="print"/>
          <a:srcRect/>
          <a:stretch>
            <a:fillRect/>
          </a:stretch>
        </p:blipFill>
        <p:spPr bwMode="auto">
          <a:xfrm>
            <a:off x="4903788" y="981075"/>
            <a:ext cx="4049712" cy="50403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fade">
                                      <p:cBhvr>
                                        <p:cTn id="7" dur="1000"/>
                                        <p:tgtEl>
                                          <p:spTgt spid="30723">
                                            <p:txEl>
                                              <p:pRg st="0" end="0"/>
                                            </p:txEl>
                                          </p:spTgt>
                                        </p:tgtEl>
                                      </p:cBhvr>
                                    </p:animEffect>
                                    <p:anim calcmode="lin" valueType="num">
                                      <p:cBhvr>
                                        <p:cTn id="8" dur="10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7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0723">
                                            <p:txEl>
                                              <p:pRg st="1" end="1"/>
                                            </p:txEl>
                                          </p:spTgt>
                                        </p:tgtEl>
                                        <p:attrNameLst>
                                          <p:attrName>style.visibility</p:attrName>
                                        </p:attrNameLst>
                                      </p:cBhvr>
                                      <p:to>
                                        <p:strVal val="visible"/>
                                      </p:to>
                                    </p:set>
                                    <p:animEffect transition="in" filter="fade">
                                      <p:cBhvr>
                                        <p:cTn id="14" dur="1000"/>
                                        <p:tgtEl>
                                          <p:spTgt spid="30723">
                                            <p:txEl>
                                              <p:pRg st="1" end="1"/>
                                            </p:txEl>
                                          </p:spTgt>
                                        </p:tgtEl>
                                      </p:cBhvr>
                                    </p:animEffect>
                                    <p:anim calcmode="lin" valueType="num">
                                      <p:cBhvr>
                                        <p:cTn id="15" dur="10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072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0725"/>
                                        </p:tgtEl>
                                        <p:attrNameLst>
                                          <p:attrName>style.visibility</p:attrName>
                                        </p:attrNameLst>
                                      </p:cBhvr>
                                      <p:to>
                                        <p:strVal val="visible"/>
                                      </p:to>
                                    </p:set>
                                    <p:animEffect transition="in" filter="fade">
                                      <p:cBhvr>
                                        <p:cTn id="19" dur="1000"/>
                                        <p:tgtEl>
                                          <p:spTgt spid="30725"/>
                                        </p:tgtEl>
                                      </p:cBhvr>
                                    </p:animEffect>
                                    <p:anim calcmode="lin" valueType="num">
                                      <p:cBhvr>
                                        <p:cTn id="20" dur="1000" fill="hold"/>
                                        <p:tgtEl>
                                          <p:spTgt spid="30725"/>
                                        </p:tgtEl>
                                        <p:attrNameLst>
                                          <p:attrName>ppt_x</p:attrName>
                                        </p:attrNameLst>
                                      </p:cBhvr>
                                      <p:tavLst>
                                        <p:tav tm="0">
                                          <p:val>
                                            <p:strVal val="#ppt_x"/>
                                          </p:val>
                                        </p:tav>
                                        <p:tav tm="100000">
                                          <p:val>
                                            <p:strVal val="#ppt_x"/>
                                          </p:val>
                                        </p:tav>
                                      </p:tavLst>
                                    </p:anim>
                                    <p:anim calcmode="lin" valueType="num">
                                      <p:cBhvr>
                                        <p:cTn id="21" dur="1000" fill="hold"/>
                                        <p:tgtEl>
                                          <p:spTgt spid="307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4356100" y="188913"/>
            <a:ext cx="4546600" cy="6408737"/>
          </a:xfrm>
        </p:spPr>
        <p:txBody>
          <a:bodyPr/>
          <a:lstStyle/>
          <a:p>
            <a:pPr eaLnBrk="1" hangingPunct="1">
              <a:lnSpc>
                <a:spcPct val="80000"/>
              </a:lnSpc>
              <a:buFontTx/>
              <a:buNone/>
            </a:pPr>
            <a:r>
              <a:rPr lang="uk-UA" sz="2000" smtClean="0"/>
              <a:t>	</a:t>
            </a:r>
            <a:r>
              <a:rPr lang="uk-UA" sz="2800" b="1" smtClean="0">
                <a:latin typeface="Garamond" pitchFamily="18" charset="0"/>
              </a:rPr>
              <a:t>Заслання підірвало здоров'я Шевченка. На початку 1861</a:t>
            </a:r>
            <a:r>
              <a:rPr lang="ru-RU" sz="2800" b="1" smtClean="0">
                <a:latin typeface="Garamond" pitchFamily="18" charset="0"/>
              </a:rPr>
              <a:t>р.</a:t>
            </a:r>
            <a:r>
              <a:rPr lang="uk-UA" sz="2800" b="1" smtClean="0">
                <a:latin typeface="Garamond" pitchFamily="18" charset="0"/>
              </a:rPr>
              <a:t> він тяжко захворів і 10 березня помер. Незадовго до смерті написав останній вірш — “Чи не покинуть нам, небого”. </a:t>
            </a:r>
          </a:p>
          <a:p>
            <a:pPr eaLnBrk="1" hangingPunct="1">
              <a:lnSpc>
                <a:spcPct val="80000"/>
              </a:lnSpc>
              <a:buFontTx/>
              <a:buNone/>
            </a:pPr>
            <a:r>
              <a:rPr lang="uk-UA" sz="2800" b="1" smtClean="0">
                <a:latin typeface="Garamond" pitchFamily="18" charset="0"/>
              </a:rPr>
              <a:t>	Похований був на Смоленському кладовищі. Через два місяці, виконуючи заповіт поета, друзі перевезли його прах на Україну і поховали на Чернечій (тепер Тарасова) горі біля Канева.</a:t>
            </a:r>
            <a:endParaRPr lang="ru-RU" sz="2800" b="1" smtClean="0">
              <a:latin typeface="Garamond" pitchFamily="18" charset="0"/>
            </a:endParaRPr>
          </a:p>
        </p:txBody>
      </p:sp>
      <p:pic>
        <p:nvPicPr>
          <p:cNvPr id="32772" name="Picture 4" descr="shevchenkotaras1"/>
          <p:cNvPicPr>
            <a:picLocks noChangeAspect="1" noChangeArrowheads="1"/>
          </p:cNvPicPr>
          <p:nvPr/>
        </p:nvPicPr>
        <p:blipFill>
          <a:blip r:embed="rId2" cstate="print"/>
          <a:srcRect/>
          <a:stretch>
            <a:fillRect/>
          </a:stretch>
        </p:blipFill>
        <p:spPr bwMode="auto">
          <a:xfrm>
            <a:off x="323850" y="404813"/>
            <a:ext cx="4157663" cy="51847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p:cTn id="7" dur="1000" fill="hold"/>
                                        <p:tgtEl>
                                          <p:spTgt spid="3277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277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277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277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2771">
                                            <p:txEl>
                                              <p:pRg st="1" end="1"/>
                                            </p:txEl>
                                          </p:spTgt>
                                        </p:tgtEl>
                                        <p:attrNameLst>
                                          <p:attrName>style.visibility</p:attrName>
                                        </p:attrNameLst>
                                      </p:cBhvr>
                                      <p:to>
                                        <p:strVal val="visible"/>
                                      </p:to>
                                    </p:set>
                                    <p:anim calcmode="lin" valueType="num">
                                      <p:cBhvr>
                                        <p:cTn id="15" dur="1000" fill="hold"/>
                                        <p:tgtEl>
                                          <p:spTgt spid="32771">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2771">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277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2771">
                                            <p:txEl>
                                              <p:pRg st="1" end="1"/>
                                            </p:txEl>
                                          </p:spTgt>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0"/>
                                  </p:stCondLst>
                                  <p:childTnLst>
                                    <p:set>
                                      <p:cBhvr>
                                        <p:cTn id="20" dur="1" fill="hold">
                                          <p:stCondLst>
                                            <p:cond delay="0"/>
                                          </p:stCondLst>
                                        </p:cTn>
                                        <p:tgtEl>
                                          <p:spTgt spid="32772"/>
                                        </p:tgtEl>
                                        <p:attrNameLst>
                                          <p:attrName>style.visibility</p:attrName>
                                        </p:attrNameLst>
                                      </p:cBhvr>
                                      <p:to>
                                        <p:strVal val="visible"/>
                                      </p:to>
                                    </p:set>
                                    <p:anim calcmode="lin" valueType="num">
                                      <p:cBhvr>
                                        <p:cTn id="21" dur="1000" fill="hold"/>
                                        <p:tgtEl>
                                          <p:spTgt spid="32772"/>
                                        </p:tgtEl>
                                        <p:attrNameLst>
                                          <p:attrName>ppt_w</p:attrName>
                                        </p:attrNameLst>
                                      </p:cBhvr>
                                      <p:tavLst>
                                        <p:tav tm="0">
                                          <p:val>
                                            <p:fltVal val="0"/>
                                          </p:val>
                                        </p:tav>
                                        <p:tav tm="100000">
                                          <p:val>
                                            <p:strVal val="#ppt_w"/>
                                          </p:val>
                                        </p:tav>
                                      </p:tavLst>
                                    </p:anim>
                                    <p:anim calcmode="lin" valueType="num">
                                      <p:cBhvr>
                                        <p:cTn id="22" dur="1000" fill="hold"/>
                                        <p:tgtEl>
                                          <p:spTgt spid="32772"/>
                                        </p:tgtEl>
                                        <p:attrNameLst>
                                          <p:attrName>ppt_h</p:attrName>
                                        </p:attrNameLst>
                                      </p:cBhvr>
                                      <p:tavLst>
                                        <p:tav tm="0">
                                          <p:val>
                                            <p:fltVal val="0"/>
                                          </p:val>
                                        </p:tav>
                                        <p:tav tm="100000">
                                          <p:val>
                                            <p:strVal val="#ppt_h"/>
                                          </p:val>
                                        </p:tav>
                                      </p:tavLst>
                                    </p:anim>
                                    <p:anim calcmode="lin" valueType="num">
                                      <p:cBhvr>
                                        <p:cTn id="23"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3277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p:txBody>
          <a:bodyPr/>
          <a:lstStyle/>
          <a:p>
            <a:pPr eaLnBrk="1" hangingPunct="1">
              <a:lnSpc>
                <a:spcPct val="80000"/>
              </a:lnSpc>
              <a:buFontTx/>
              <a:buNone/>
            </a:pPr>
            <a:r>
              <a:rPr lang="en-US" b="1" smtClean="0">
                <a:latin typeface="Garamond" pitchFamily="18" charset="0"/>
              </a:rPr>
              <a:t>	</a:t>
            </a:r>
            <a:endParaRPr lang="ru-RU" b="1" smtClean="0">
              <a:latin typeface="Garamond" pitchFamily="18" charset="0"/>
            </a:endParaRPr>
          </a:p>
        </p:txBody>
      </p:sp>
      <p:sp>
        <p:nvSpPr>
          <p:cNvPr id="4101" name="Rectangle 5"/>
          <p:cNvSpPr>
            <a:spLocks noGrp="1" noChangeArrowheads="1"/>
          </p:cNvSpPr>
          <p:nvPr>
            <p:ph type="body" sz="half" idx="4294967295"/>
          </p:nvPr>
        </p:nvSpPr>
        <p:spPr>
          <a:xfrm>
            <a:off x="468313" y="260350"/>
            <a:ext cx="8496300" cy="6337300"/>
          </a:xfrm>
        </p:spPr>
        <p:txBody>
          <a:bodyPr/>
          <a:lstStyle/>
          <a:p>
            <a:pPr eaLnBrk="1" hangingPunct="1">
              <a:lnSpc>
                <a:spcPct val="80000"/>
              </a:lnSpc>
              <a:buFontTx/>
              <a:buNone/>
            </a:pPr>
            <a:r>
              <a:rPr lang="en-US" sz="2400" b="1" smtClean="0">
                <a:latin typeface="Garamond" pitchFamily="18" charset="0"/>
              </a:rPr>
              <a:t>	</a:t>
            </a:r>
            <a:r>
              <a:rPr lang="uk-UA" sz="2800" b="1" smtClean="0">
                <a:latin typeface="Garamond" pitchFamily="18" charset="0"/>
              </a:rPr>
              <a:t>1822</a:t>
            </a:r>
            <a:r>
              <a:rPr lang="ru-RU" sz="2800" b="1" smtClean="0">
                <a:latin typeface="Garamond" pitchFamily="18" charset="0"/>
              </a:rPr>
              <a:t>р.</a:t>
            </a:r>
            <a:r>
              <a:rPr lang="uk-UA" sz="2800" b="1" smtClean="0">
                <a:latin typeface="Garamond" pitchFamily="18" charset="0"/>
              </a:rPr>
              <a:t> батько віддав його “в науку” до кирилівського дяка. За два роки Тарас навчився читати й писати, і, можливо, засвоїв якісь знання з арифметики. Читав він дещо й крім Псалтиря.</a:t>
            </a:r>
            <a:r>
              <a:rPr lang="uk-UA" sz="2400" b="1" smtClean="0">
                <a:latin typeface="Garamond" pitchFamily="18" charset="0"/>
              </a:rPr>
              <a:t> </a:t>
            </a:r>
            <a:endParaRPr lang="en-US" sz="2400" b="1" smtClean="0">
              <a:latin typeface="Garamond" pitchFamily="18" charset="0"/>
            </a:endParaRPr>
          </a:p>
          <a:p>
            <a:pPr eaLnBrk="1" hangingPunct="1">
              <a:lnSpc>
                <a:spcPct val="80000"/>
              </a:lnSpc>
              <a:buFontTx/>
              <a:buNone/>
            </a:pPr>
            <a:endParaRPr lang="en-US" sz="2400" b="1" smtClean="0">
              <a:latin typeface="Garamond" pitchFamily="18" charset="0"/>
            </a:endParaRPr>
          </a:p>
          <a:p>
            <a:pPr eaLnBrk="1" hangingPunct="1">
              <a:lnSpc>
                <a:spcPct val="80000"/>
              </a:lnSpc>
              <a:buFontTx/>
              <a:buNone/>
            </a:pPr>
            <a:r>
              <a:rPr lang="en-US" sz="2000" b="1" smtClean="0"/>
              <a:t>	</a:t>
            </a:r>
            <a:r>
              <a:rPr lang="uk-UA" sz="2800" b="1" smtClean="0">
                <a:latin typeface="Garamond" pitchFamily="18" charset="0"/>
              </a:rPr>
              <a:t>Після смерті у 1823</a:t>
            </a:r>
            <a:r>
              <a:rPr lang="ru-RU" sz="2800" b="1" smtClean="0">
                <a:latin typeface="Garamond" pitchFamily="18" charset="0"/>
              </a:rPr>
              <a:t>р.</a:t>
            </a:r>
            <a:r>
              <a:rPr lang="uk-UA" sz="2800" b="1" smtClean="0">
                <a:latin typeface="Garamond" pitchFamily="18" charset="0"/>
              </a:rPr>
              <a:t> матері і 1825</a:t>
            </a:r>
            <a:r>
              <a:rPr lang="ru-RU" sz="2800" b="1" smtClean="0">
                <a:latin typeface="Garamond" pitchFamily="18" charset="0"/>
              </a:rPr>
              <a:t>р. </a:t>
            </a:r>
            <a:r>
              <a:rPr lang="uk-UA" sz="2800" b="1" smtClean="0">
                <a:latin typeface="Garamond" pitchFamily="18" charset="0"/>
              </a:rPr>
              <a:t>батька Тарас залишився сиротою. Деякий час був “школярем-попихачем” у дяка Богорського. Вже в шкільні роки малим Тарасом оволоділа непереборна пристрасть до малювання. Він мріяв “сделаться</a:t>
            </a:r>
            <a:r>
              <a:rPr lang="ru-RU" sz="2800" b="1" smtClean="0">
                <a:latin typeface="Garamond" pitchFamily="18" charset="0"/>
              </a:rPr>
              <a:t> когда-нибудь хоть посредственным маляром”</a:t>
            </a:r>
            <a:r>
              <a:rPr lang="uk-UA" sz="2800" b="1" smtClean="0">
                <a:latin typeface="Garamond" pitchFamily="18" charset="0"/>
              </a:rPr>
              <a:t> і вперто шукав у навколишніх селах учителя малювання. Та після кількох невдалих спроб повернувся до Кирилівки, де пас громадську череду і майже рік наймитував у священика Григорія Кошиця.</a:t>
            </a:r>
            <a:endParaRPr lang="ru-RU" sz="2800" b="1" smtClean="0">
              <a:latin typeface="Garamond" pitchFamily="18" charset="0"/>
            </a:endParaRPr>
          </a:p>
          <a:p>
            <a:pPr eaLnBrk="1" hangingPunct="1">
              <a:lnSpc>
                <a:spcPct val="80000"/>
              </a:lnSpc>
            </a:pPr>
            <a:endParaRPr lang="ru-RU" sz="2800" b="1" smtClean="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1">
                                            <p:txEl>
                                              <p:pRg st="0" end="0"/>
                                            </p:txEl>
                                          </p:spTgt>
                                        </p:tgtEl>
                                        <p:attrNameLst>
                                          <p:attrName>style.visibility</p:attrName>
                                        </p:attrNameLst>
                                      </p:cBhvr>
                                      <p:to>
                                        <p:strVal val="visible"/>
                                      </p:to>
                                    </p:set>
                                    <p:animEffect transition="in" filter="fade">
                                      <p:cBhvr>
                                        <p:cTn id="7" dur="1000"/>
                                        <p:tgtEl>
                                          <p:spTgt spid="4101">
                                            <p:txEl>
                                              <p:pRg st="0" end="0"/>
                                            </p:txEl>
                                          </p:spTgt>
                                        </p:tgtEl>
                                      </p:cBhvr>
                                    </p:animEffect>
                                    <p:anim calcmode="lin" valueType="num">
                                      <p:cBhvr>
                                        <p:cTn id="8" dur="1000" fill="hold"/>
                                        <p:tgtEl>
                                          <p:spTgt spid="410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10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101">
                                            <p:txEl>
                                              <p:pRg st="2" end="2"/>
                                            </p:txEl>
                                          </p:spTgt>
                                        </p:tgtEl>
                                        <p:attrNameLst>
                                          <p:attrName>style.visibility</p:attrName>
                                        </p:attrNameLst>
                                      </p:cBhvr>
                                      <p:to>
                                        <p:strVal val="visible"/>
                                      </p:to>
                                    </p:set>
                                    <p:animEffect transition="in" filter="fade">
                                      <p:cBhvr>
                                        <p:cTn id="14" dur="1000"/>
                                        <p:tgtEl>
                                          <p:spTgt spid="4101">
                                            <p:txEl>
                                              <p:pRg st="2" end="2"/>
                                            </p:txEl>
                                          </p:spTgt>
                                        </p:tgtEl>
                                      </p:cBhvr>
                                    </p:animEffect>
                                    <p:anim calcmode="lin" valueType="num">
                                      <p:cBhvr>
                                        <p:cTn id="15" dur="1000" fill="hold"/>
                                        <p:tgtEl>
                                          <p:spTgt spid="410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10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333375"/>
            <a:ext cx="8229600" cy="2519363"/>
          </a:xfrm>
        </p:spPr>
        <p:txBody>
          <a:bodyPr/>
          <a:lstStyle/>
          <a:p>
            <a:pPr eaLnBrk="1" hangingPunct="1">
              <a:buFontTx/>
              <a:buNone/>
            </a:pPr>
            <a:r>
              <a:rPr lang="en-US" smtClean="0"/>
              <a:t>	</a:t>
            </a:r>
            <a:r>
              <a:rPr lang="uk-UA" sz="2800" b="1" smtClean="0">
                <a:latin typeface="Garamond" pitchFamily="18" charset="0"/>
              </a:rPr>
              <a:t>Наприкінці 1828 або на початку 1829</a:t>
            </a:r>
            <a:r>
              <a:rPr lang="ru-RU" sz="2800" b="1" smtClean="0">
                <a:latin typeface="Garamond" pitchFamily="18" charset="0"/>
              </a:rPr>
              <a:t>р. </a:t>
            </a:r>
            <a:r>
              <a:rPr lang="uk-UA" sz="2800" b="1" smtClean="0">
                <a:latin typeface="Garamond" pitchFamily="18" charset="0"/>
              </a:rPr>
              <a:t>Тараса взято до поміщицького двору у Вільшані, яка дісталася в спадщину позашлюбному синові В. Енгельгардта, ад'ютантові віленського військового губернатора П. Енгельгардту. </a:t>
            </a:r>
            <a:endParaRPr lang="ru-RU" sz="2800" b="1" smtClean="0">
              <a:latin typeface="Garamond" pitchFamily="18" charset="0"/>
            </a:endParaRPr>
          </a:p>
        </p:txBody>
      </p:sp>
      <p:pic>
        <p:nvPicPr>
          <p:cNvPr id="7172" name="Picture 4" descr="Видубецький монастир.">
            <a:hlinkClick r:id="rId2"/>
          </p:cNvPr>
          <p:cNvPicPr>
            <a:picLocks noChangeAspect="1" noChangeArrowheads="1"/>
          </p:cNvPicPr>
          <p:nvPr/>
        </p:nvPicPr>
        <p:blipFill>
          <a:blip r:embed="rId3" cstate="print"/>
          <a:srcRect/>
          <a:stretch>
            <a:fillRect/>
          </a:stretch>
        </p:blipFill>
        <p:spPr bwMode="auto">
          <a:xfrm>
            <a:off x="3995738" y="2781300"/>
            <a:ext cx="4906962" cy="3405188"/>
          </a:xfrm>
          <a:prstGeom prst="rect">
            <a:avLst/>
          </a:prstGeom>
          <a:noFill/>
          <a:ln w="9525">
            <a:noFill/>
            <a:miter lim="800000"/>
            <a:headEnd/>
            <a:tailEnd/>
          </a:ln>
        </p:spPr>
      </p:pic>
      <p:sp>
        <p:nvSpPr>
          <p:cNvPr id="7173" name="Rectangle 5"/>
          <p:cNvSpPr>
            <a:spLocks noChangeArrowheads="1"/>
          </p:cNvSpPr>
          <p:nvPr/>
        </p:nvSpPr>
        <p:spPr bwMode="auto">
          <a:xfrm>
            <a:off x="395288" y="2708275"/>
            <a:ext cx="3744912" cy="3935413"/>
          </a:xfrm>
          <a:prstGeom prst="rect">
            <a:avLst/>
          </a:prstGeom>
          <a:noFill/>
          <a:ln w="9525">
            <a:noFill/>
            <a:miter lim="800000"/>
            <a:headEnd/>
            <a:tailEnd/>
          </a:ln>
        </p:spPr>
        <p:txBody>
          <a:bodyPr>
            <a:spAutoFit/>
          </a:bodyPr>
          <a:lstStyle/>
          <a:p>
            <a:r>
              <a:rPr lang="uk-UA" sz="2800" b="1">
                <a:latin typeface="Garamond" pitchFamily="18" charset="0"/>
              </a:rPr>
              <a:t>Восени 1829</a:t>
            </a:r>
            <a:r>
              <a:rPr lang="ru-RU" sz="2800" b="1">
                <a:latin typeface="Garamond" pitchFamily="18" charset="0"/>
              </a:rPr>
              <a:t>р. </a:t>
            </a:r>
            <a:r>
              <a:rPr lang="uk-UA" sz="2800" b="1">
                <a:latin typeface="Garamond" pitchFamily="18" charset="0"/>
              </a:rPr>
              <a:t>Шевченко супроводжує валку з майном молодого пана до Вільно. У списку дворових його записано здатним “на комнатного живописца”.</a:t>
            </a:r>
            <a:endParaRPr lang="ru-RU" sz="2800" b="1">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p:cTn id="7" dur="1000" fill="hold"/>
                                        <p:tgtEl>
                                          <p:spTgt spid="7171">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717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17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3"/>
                                        </p:tgtEl>
                                        <p:attrNameLst>
                                          <p:attrName>style.visibility</p:attrName>
                                        </p:attrNameLst>
                                      </p:cBhvr>
                                      <p:to>
                                        <p:strVal val="visible"/>
                                      </p:to>
                                    </p:set>
                                    <p:animEffect transition="in" filter="fade">
                                      <p:cBhvr>
                                        <p:cTn id="14" dur="1000"/>
                                        <p:tgtEl>
                                          <p:spTgt spid="7173"/>
                                        </p:tgtEl>
                                      </p:cBhvr>
                                    </p:animEffect>
                                    <p:anim calcmode="lin" valueType="num">
                                      <p:cBhvr>
                                        <p:cTn id="15" dur="1000" fill="hold"/>
                                        <p:tgtEl>
                                          <p:spTgt spid="7173"/>
                                        </p:tgtEl>
                                        <p:attrNameLst>
                                          <p:attrName>ppt_x</p:attrName>
                                        </p:attrNameLst>
                                      </p:cBhvr>
                                      <p:tavLst>
                                        <p:tav tm="0">
                                          <p:val>
                                            <p:strVal val="#ppt_x"/>
                                          </p:val>
                                        </p:tav>
                                        <p:tav tm="100000">
                                          <p:val>
                                            <p:strVal val="#ppt_x"/>
                                          </p:val>
                                        </p:tav>
                                      </p:tavLst>
                                    </p:anim>
                                    <p:anim calcmode="lin" valueType="num">
                                      <p:cBhvr>
                                        <p:cTn id="16" dur="1000" fill="hold"/>
                                        <p:tgtEl>
                                          <p:spTgt spid="7173"/>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7172"/>
                                        </p:tgtEl>
                                        <p:attrNameLst>
                                          <p:attrName>style.visibility</p:attrName>
                                        </p:attrNameLst>
                                      </p:cBhvr>
                                      <p:to>
                                        <p:strVal val="visible"/>
                                      </p:to>
                                    </p:set>
                                    <p:animEffect transition="in" filter="fade">
                                      <p:cBhvr>
                                        <p:cTn id="19" dur="1000"/>
                                        <p:tgtEl>
                                          <p:spTgt spid="7172"/>
                                        </p:tgtEl>
                                      </p:cBhvr>
                                    </p:animEffect>
                                    <p:anim calcmode="lin" valueType="num">
                                      <p:cBhvr>
                                        <p:cTn id="20" dur="1000" fill="hold"/>
                                        <p:tgtEl>
                                          <p:spTgt spid="7172"/>
                                        </p:tgtEl>
                                        <p:attrNameLst>
                                          <p:attrName>ppt_x</p:attrName>
                                        </p:attrNameLst>
                                      </p:cBhvr>
                                      <p:tavLst>
                                        <p:tav tm="0">
                                          <p:val>
                                            <p:strVal val="#ppt_x"/>
                                          </p:val>
                                        </p:tav>
                                        <p:tav tm="100000">
                                          <p:val>
                                            <p:strVal val="#ppt_x"/>
                                          </p:val>
                                        </p:tav>
                                      </p:tavLst>
                                    </p:anim>
                                    <p:anim calcmode="lin" valueType="num">
                                      <p:cBhvr>
                                        <p:cTn id="21" dur="1000" fill="hold"/>
                                        <p:tgtEl>
                                          <p:spTgt spid="7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0" name="Picture 8" descr="2016">
            <a:hlinkClick r:id="rId2"/>
          </p:cNvPr>
          <p:cNvPicPr>
            <a:picLocks noChangeAspect="1" noChangeArrowheads="1"/>
          </p:cNvPicPr>
          <p:nvPr/>
        </p:nvPicPr>
        <p:blipFill>
          <a:blip r:embed="rId3" cstate="print"/>
          <a:srcRect/>
          <a:stretch>
            <a:fillRect/>
          </a:stretch>
        </p:blipFill>
        <p:spPr bwMode="auto">
          <a:xfrm>
            <a:off x="179388" y="188913"/>
            <a:ext cx="4649787" cy="6480175"/>
          </a:xfrm>
          <a:prstGeom prst="rect">
            <a:avLst/>
          </a:prstGeom>
          <a:noFill/>
          <a:ln w="9525">
            <a:noFill/>
            <a:miter lim="800000"/>
            <a:headEnd/>
            <a:tailEnd/>
          </a:ln>
        </p:spPr>
      </p:pic>
      <p:sp>
        <p:nvSpPr>
          <p:cNvPr id="8202" name="Rectangle 10"/>
          <p:cNvSpPr>
            <a:spLocks noChangeArrowheads="1"/>
          </p:cNvSpPr>
          <p:nvPr/>
        </p:nvSpPr>
        <p:spPr bwMode="auto">
          <a:xfrm>
            <a:off x="4572000" y="260350"/>
            <a:ext cx="4572000" cy="6597650"/>
          </a:xfrm>
          <a:prstGeom prst="rect">
            <a:avLst/>
          </a:prstGeom>
          <a:noFill/>
          <a:ln w="9525">
            <a:noFill/>
            <a:miter lim="800000"/>
            <a:headEnd/>
            <a:tailEnd/>
          </a:ln>
        </p:spPr>
        <p:txBody>
          <a:bodyPr/>
          <a:lstStyle/>
          <a:p>
            <a:pPr marL="342900" indent="-342900">
              <a:lnSpc>
                <a:spcPct val="80000"/>
              </a:lnSpc>
              <a:spcBef>
                <a:spcPct val="20000"/>
              </a:spcBef>
            </a:pPr>
            <a:r>
              <a:rPr lang="en-US" sz="2400"/>
              <a:t>	</a:t>
            </a:r>
            <a:r>
              <a:rPr lang="uk-UA" sz="2800" b="1">
                <a:latin typeface="Garamond" pitchFamily="18" charset="0"/>
              </a:rPr>
              <a:t>У Вільно Шевченко виконує обов'язки козачка в панських покоях. А у вільний час потай від пана перемальовує лубочні картинки. Шевченка віддають вчитися малюванню. Найвірогідніше, що він короткий час учився у Яна-Батіста Лампі (1775 — 1837), який з кінця 1829</a:t>
            </a:r>
            <a:r>
              <a:rPr lang="ru-RU" sz="2800" b="1">
                <a:latin typeface="Garamond" pitchFamily="18" charset="0"/>
              </a:rPr>
              <a:t>р. до</a:t>
            </a:r>
            <a:r>
              <a:rPr lang="uk-UA" sz="2800" b="1">
                <a:latin typeface="Garamond" pitchFamily="18" charset="0"/>
              </a:rPr>
              <a:t> весни 1830</a:t>
            </a:r>
            <a:r>
              <a:rPr lang="ru-RU" sz="2800" b="1">
                <a:latin typeface="Garamond" pitchFamily="18" charset="0"/>
              </a:rPr>
              <a:t>р.</a:t>
            </a:r>
            <a:r>
              <a:rPr lang="uk-UA" sz="2800" b="1">
                <a:latin typeface="Garamond" pitchFamily="18" charset="0"/>
              </a:rPr>
              <a:t> перебував у Вільно, або в Яна Рустема (? — 1835), професора живопису Віленського університету. </a:t>
            </a:r>
            <a:endParaRPr lang="ru-RU" sz="2800" b="1">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p:cTn id="7" dur="1000" fill="hold"/>
                                        <p:tgtEl>
                                          <p:spTgt spid="8200"/>
                                        </p:tgtEl>
                                        <p:attrNameLst>
                                          <p:attrName>ppt_w</p:attrName>
                                        </p:attrNameLst>
                                      </p:cBhvr>
                                      <p:tavLst>
                                        <p:tav tm="0">
                                          <p:val>
                                            <p:strVal val="#ppt_w*0.70"/>
                                          </p:val>
                                        </p:tav>
                                        <p:tav tm="100000">
                                          <p:val>
                                            <p:strVal val="#ppt_w"/>
                                          </p:val>
                                        </p:tav>
                                      </p:tavLst>
                                    </p:anim>
                                    <p:anim calcmode="lin" valueType="num">
                                      <p:cBhvr>
                                        <p:cTn id="8" dur="1000" fill="hold"/>
                                        <p:tgtEl>
                                          <p:spTgt spid="8200"/>
                                        </p:tgtEl>
                                        <p:attrNameLst>
                                          <p:attrName>ppt_h</p:attrName>
                                        </p:attrNameLst>
                                      </p:cBhvr>
                                      <p:tavLst>
                                        <p:tav tm="0">
                                          <p:val>
                                            <p:strVal val="#ppt_h"/>
                                          </p:val>
                                        </p:tav>
                                        <p:tav tm="100000">
                                          <p:val>
                                            <p:strVal val="#ppt_h"/>
                                          </p:val>
                                        </p:tav>
                                      </p:tavLst>
                                    </p:anim>
                                    <p:animEffect transition="in" filter="fade">
                                      <p:cBhvr>
                                        <p:cTn id="9" dur="1000"/>
                                        <p:tgtEl>
                                          <p:spTgt spid="8200"/>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202"/>
                                        </p:tgtEl>
                                        <p:attrNameLst>
                                          <p:attrName>style.visibility</p:attrName>
                                        </p:attrNameLst>
                                      </p:cBhvr>
                                      <p:to>
                                        <p:strVal val="visible"/>
                                      </p:to>
                                    </p:set>
                                    <p:anim calcmode="lin" valueType="num">
                                      <p:cBhvr>
                                        <p:cTn id="12" dur="1000" fill="hold"/>
                                        <p:tgtEl>
                                          <p:spTgt spid="8202"/>
                                        </p:tgtEl>
                                        <p:attrNameLst>
                                          <p:attrName>ppt_w</p:attrName>
                                        </p:attrNameLst>
                                      </p:cBhvr>
                                      <p:tavLst>
                                        <p:tav tm="0">
                                          <p:val>
                                            <p:strVal val="#ppt_w*0.70"/>
                                          </p:val>
                                        </p:tav>
                                        <p:tav tm="100000">
                                          <p:val>
                                            <p:strVal val="#ppt_w"/>
                                          </p:val>
                                        </p:tav>
                                      </p:tavLst>
                                    </p:anim>
                                    <p:anim calcmode="lin" valueType="num">
                                      <p:cBhvr>
                                        <p:cTn id="13" dur="1000" fill="hold"/>
                                        <p:tgtEl>
                                          <p:spTgt spid="8202"/>
                                        </p:tgtEl>
                                        <p:attrNameLst>
                                          <p:attrName>ppt_h</p:attrName>
                                        </p:attrNameLst>
                                      </p:cBhvr>
                                      <p:tavLst>
                                        <p:tav tm="0">
                                          <p:val>
                                            <p:strVal val="#ppt_h"/>
                                          </p:val>
                                        </p:tav>
                                        <p:tav tm="100000">
                                          <p:val>
                                            <p:strVal val="#ppt_h"/>
                                          </p:val>
                                        </p:tav>
                                      </p:tavLst>
                                    </p:anim>
                                    <p:animEffect transition="in" filter="fade">
                                      <p:cBhvr>
                                        <p:cTn id="14" dur="1000"/>
                                        <p:tgtEl>
                                          <p:spTgt spid="8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333375"/>
            <a:ext cx="8229600" cy="5792788"/>
          </a:xfrm>
        </p:spPr>
        <p:txBody>
          <a:bodyPr/>
          <a:lstStyle/>
          <a:p>
            <a:pPr eaLnBrk="1" hangingPunct="1">
              <a:buFontTx/>
              <a:buNone/>
            </a:pPr>
            <a:r>
              <a:rPr lang="en-US" sz="2800" b="1" smtClean="0">
                <a:latin typeface="Garamond" pitchFamily="18" charset="0"/>
              </a:rPr>
              <a:t>	</a:t>
            </a:r>
            <a:r>
              <a:rPr lang="uk-UA" sz="2800" b="1" smtClean="0">
                <a:latin typeface="Garamond" pitchFamily="18" charset="0"/>
              </a:rPr>
              <a:t>Після початку польського повстання 1830</a:t>
            </a:r>
            <a:r>
              <a:rPr lang="ru-RU" sz="2800" b="1" smtClean="0">
                <a:latin typeface="Garamond" pitchFamily="18" charset="0"/>
              </a:rPr>
              <a:t>р.</a:t>
            </a:r>
            <a:r>
              <a:rPr lang="uk-UA" sz="2800" b="1" smtClean="0">
                <a:latin typeface="Garamond" pitchFamily="18" charset="0"/>
              </a:rPr>
              <a:t> віленський військовий губернатор змушений був піти у відставку. Поїхав до Петербурга і його ад'ютант Енгельгардт. Десь наприкінці лютого 1831</a:t>
            </a:r>
            <a:r>
              <a:rPr lang="ru-RU" sz="2800" b="1" smtClean="0">
                <a:latin typeface="Garamond" pitchFamily="18" charset="0"/>
              </a:rPr>
              <a:t>р.</a:t>
            </a:r>
            <a:r>
              <a:rPr lang="uk-UA" sz="2800" b="1" smtClean="0">
                <a:latin typeface="Garamond" pitchFamily="18" charset="0"/>
              </a:rPr>
              <a:t> помандрував до столиці у валці з панським майном і Шевченко.</a:t>
            </a:r>
            <a:endParaRPr lang="ru-RU" sz="2800" b="1" smtClean="0">
              <a:latin typeface="Garamond" pitchFamily="18" charset="0"/>
            </a:endParaRPr>
          </a:p>
        </p:txBody>
      </p:sp>
      <p:pic>
        <p:nvPicPr>
          <p:cNvPr id="10245" name="Picture 5" descr="102-8-2"/>
          <p:cNvPicPr>
            <a:picLocks noChangeAspect="1" noChangeArrowheads="1"/>
          </p:cNvPicPr>
          <p:nvPr/>
        </p:nvPicPr>
        <p:blipFill>
          <a:blip r:embed="rId2" cstate="print"/>
          <a:srcRect/>
          <a:stretch>
            <a:fillRect/>
          </a:stretch>
        </p:blipFill>
        <p:spPr bwMode="auto">
          <a:xfrm>
            <a:off x="4211638" y="2924175"/>
            <a:ext cx="4537075" cy="3684588"/>
          </a:xfrm>
          <a:prstGeom prst="rect">
            <a:avLst/>
          </a:prstGeom>
          <a:noFill/>
          <a:ln w="9525">
            <a:noFill/>
            <a:miter lim="800000"/>
            <a:headEnd/>
            <a:tailEnd/>
          </a:ln>
        </p:spPr>
      </p:pic>
      <p:sp>
        <p:nvSpPr>
          <p:cNvPr id="10246" name="Rectangle 6"/>
          <p:cNvSpPr>
            <a:spLocks noChangeArrowheads="1"/>
          </p:cNvSpPr>
          <p:nvPr/>
        </p:nvSpPr>
        <p:spPr bwMode="auto">
          <a:xfrm>
            <a:off x="468313" y="3284538"/>
            <a:ext cx="3598862" cy="3081337"/>
          </a:xfrm>
          <a:prstGeom prst="rect">
            <a:avLst/>
          </a:prstGeom>
          <a:noFill/>
          <a:ln w="9525">
            <a:noFill/>
            <a:miter lim="800000"/>
            <a:headEnd/>
            <a:tailEnd/>
          </a:ln>
        </p:spPr>
        <p:txBody>
          <a:bodyPr anchor="ctr">
            <a:spAutoFit/>
          </a:bodyPr>
          <a:lstStyle/>
          <a:p>
            <a:r>
              <a:rPr lang="uk-UA" sz="2800" b="1">
                <a:latin typeface="Garamond" pitchFamily="18" charset="0"/>
              </a:rPr>
              <a:t>1832</a:t>
            </a:r>
            <a:r>
              <a:rPr lang="ru-RU" sz="2800" b="1">
                <a:latin typeface="Garamond" pitchFamily="18" charset="0"/>
              </a:rPr>
              <a:t>р.</a:t>
            </a:r>
            <a:r>
              <a:rPr lang="uk-UA" sz="2800" b="1">
                <a:latin typeface="Garamond" pitchFamily="18" charset="0"/>
              </a:rPr>
              <a:t> Енгельгардт законтрактовує Шевченка на чотири роки майстрові петербурзького малярного цеху В.</a:t>
            </a:r>
            <a:r>
              <a:rPr lang="ru-RU" sz="2800" b="1">
                <a:latin typeface="Garamond" pitchFamily="18" charset="0"/>
              </a:rPr>
              <a:t> Ширяєву.</a:t>
            </a:r>
            <a:r>
              <a:rPr lang="ru-RU"/>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1000"/>
                                        <p:tgtEl>
                                          <p:spTgt spid="10243">
                                            <p:txEl>
                                              <p:pRg st="0" end="0"/>
                                            </p:txEl>
                                          </p:spTgt>
                                        </p:tgtEl>
                                      </p:cBhvr>
                                    </p:animEffect>
                                    <p:anim calcmode="lin" valueType="num">
                                      <p:cBhvr>
                                        <p:cTn id="8"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0246"/>
                                        </p:tgtEl>
                                        <p:attrNameLst>
                                          <p:attrName>style.visibility</p:attrName>
                                        </p:attrNameLst>
                                      </p:cBhvr>
                                      <p:to>
                                        <p:strVal val="visible"/>
                                      </p:to>
                                    </p:set>
                                    <p:anim calcmode="lin" valueType="num">
                                      <p:cBhvr>
                                        <p:cTn id="14" dur="1000" fill="hold"/>
                                        <p:tgtEl>
                                          <p:spTgt spid="10246"/>
                                        </p:tgtEl>
                                        <p:attrNameLst>
                                          <p:attrName>ppt_w</p:attrName>
                                        </p:attrNameLst>
                                      </p:cBhvr>
                                      <p:tavLst>
                                        <p:tav tm="0">
                                          <p:val>
                                            <p:strVal val="#ppt_w*0.70"/>
                                          </p:val>
                                        </p:tav>
                                        <p:tav tm="100000">
                                          <p:val>
                                            <p:strVal val="#ppt_w"/>
                                          </p:val>
                                        </p:tav>
                                      </p:tavLst>
                                    </p:anim>
                                    <p:anim calcmode="lin" valueType="num">
                                      <p:cBhvr>
                                        <p:cTn id="15" dur="1000" fill="hold"/>
                                        <p:tgtEl>
                                          <p:spTgt spid="10246"/>
                                        </p:tgtEl>
                                        <p:attrNameLst>
                                          <p:attrName>ppt_h</p:attrName>
                                        </p:attrNameLst>
                                      </p:cBhvr>
                                      <p:tavLst>
                                        <p:tav tm="0">
                                          <p:val>
                                            <p:strVal val="#ppt_h"/>
                                          </p:val>
                                        </p:tav>
                                        <p:tav tm="100000">
                                          <p:val>
                                            <p:strVal val="#ppt_h"/>
                                          </p:val>
                                        </p:tav>
                                      </p:tavLst>
                                    </p:anim>
                                    <p:animEffect transition="in" filter="fade">
                                      <p:cBhvr>
                                        <p:cTn id="16" dur="1000"/>
                                        <p:tgtEl>
                                          <p:spTgt spid="10246"/>
                                        </p:tgtEl>
                                      </p:cBhvr>
                                    </p:animEffect>
                                  </p:childTnLst>
                                </p:cTn>
                              </p:par>
                              <p:par>
                                <p:cTn id="17" presetID="55" presetClass="entr" presetSubtype="0" fill="hold" nodeType="withEffect">
                                  <p:stCondLst>
                                    <p:cond delay="0"/>
                                  </p:stCondLst>
                                  <p:childTnLst>
                                    <p:set>
                                      <p:cBhvr>
                                        <p:cTn id="18" dur="1" fill="hold">
                                          <p:stCondLst>
                                            <p:cond delay="0"/>
                                          </p:stCondLst>
                                        </p:cTn>
                                        <p:tgtEl>
                                          <p:spTgt spid="10245"/>
                                        </p:tgtEl>
                                        <p:attrNameLst>
                                          <p:attrName>style.visibility</p:attrName>
                                        </p:attrNameLst>
                                      </p:cBhvr>
                                      <p:to>
                                        <p:strVal val="visible"/>
                                      </p:to>
                                    </p:set>
                                    <p:anim calcmode="lin" valueType="num">
                                      <p:cBhvr>
                                        <p:cTn id="19" dur="1000" fill="hold"/>
                                        <p:tgtEl>
                                          <p:spTgt spid="10245"/>
                                        </p:tgtEl>
                                        <p:attrNameLst>
                                          <p:attrName>ppt_w</p:attrName>
                                        </p:attrNameLst>
                                      </p:cBhvr>
                                      <p:tavLst>
                                        <p:tav tm="0">
                                          <p:val>
                                            <p:strVal val="#ppt_w*0.70"/>
                                          </p:val>
                                        </p:tav>
                                        <p:tav tm="100000">
                                          <p:val>
                                            <p:strVal val="#ppt_w"/>
                                          </p:val>
                                        </p:tav>
                                      </p:tavLst>
                                    </p:anim>
                                    <p:anim calcmode="lin" valueType="num">
                                      <p:cBhvr>
                                        <p:cTn id="20" dur="1000" fill="hold"/>
                                        <p:tgtEl>
                                          <p:spTgt spid="10245"/>
                                        </p:tgtEl>
                                        <p:attrNameLst>
                                          <p:attrName>ppt_h</p:attrName>
                                        </p:attrNameLst>
                                      </p:cBhvr>
                                      <p:tavLst>
                                        <p:tav tm="0">
                                          <p:val>
                                            <p:strVal val="#ppt_h"/>
                                          </p:val>
                                        </p:tav>
                                        <p:tav tm="100000">
                                          <p:val>
                                            <p:strVal val="#ppt_h"/>
                                          </p:val>
                                        </p:tav>
                                      </p:tavLst>
                                    </p:anim>
                                    <p:animEffect transition="in" filter="fade">
                                      <p:cBhvr>
                                        <p:cTn id="21" dur="10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5"/>
          <p:cNvSpPr>
            <a:spLocks noGrp="1" noChangeArrowheads="1"/>
          </p:cNvSpPr>
          <p:nvPr>
            <p:ph type="body" sz="half" idx="1"/>
          </p:nvPr>
        </p:nvSpPr>
        <p:spPr>
          <a:xfrm>
            <a:off x="0" y="3860800"/>
            <a:ext cx="8604250" cy="2741613"/>
          </a:xfrm>
        </p:spPr>
        <p:txBody>
          <a:bodyPr/>
          <a:lstStyle/>
          <a:p>
            <a:pPr eaLnBrk="1" hangingPunct="1">
              <a:lnSpc>
                <a:spcPct val="80000"/>
              </a:lnSpc>
              <a:buFontTx/>
              <a:buNone/>
            </a:pPr>
            <a:r>
              <a:rPr lang="en-US" b="1" smtClean="0">
                <a:latin typeface="Garamond" pitchFamily="18" charset="0"/>
              </a:rPr>
              <a:t>	</a:t>
            </a:r>
            <a:r>
              <a:rPr lang="uk-UA" b="1" smtClean="0">
                <a:latin typeface="Garamond" pitchFamily="18" charset="0"/>
              </a:rPr>
              <a:t>Очевидно, 1835</a:t>
            </a:r>
            <a:r>
              <a:rPr lang="ru-RU" b="1" smtClean="0">
                <a:latin typeface="Garamond" pitchFamily="18" charset="0"/>
              </a:rPr>
              <a:t>р.</a:t>
            </a:r>
            <a:r>
              <a:rPr lang="uk-UA" b="1" smtClean="0">
                <a:latin typeface="Garamond" pitchFamily="18" charset="0"/>
              </a:rPr>
              <a:t> з Шевченком познайомився учень Академії мистецтв І. Сошенко. Він робить усе, щоб якось полегшити його долю: знайомить з Є. Гребінкою і конференц-секретарем Академії мистецтв В. Григоровичем, який дозволяє Шевченкові відвідувати рисувальні класи Товариства заохочування художників (1835). </a:t>
            </a:r>
            <a:endParaRPr lang="ru-RU" b="1" smtClean="0">
              <a:latin typeface="Garamond" pitchFamily="18" charset="0"/>
            </a:endParaRPr>
          </a:p>
        </p:txBody>
      </p:sp>
      <p:pic>
        <p:nvPicPr>
          <p:cNvPr id="11271" name="Picture 7" descr="mcx-01"/>
          <p:cNvPicPr>
            <a:picLocks noChangeAspect="1" noChangeArrowheads="1"/>
          </p:cNvPicPr>
          <p:nvPr/>
        </p:nvPicPr>
        <p:blipFill>
          <a:blip r:embed="rId2" cstate="print"/>
          <a:srcRect/>
          <a:stretch>
            <a:fillRect/>
          </a:stretch>
        </p:blipFill>
        <p:spPr bwMode="auto">
          <a:xfrm>
            <a:off x="4716463" y="333375"/>
            <a:ext cx="3736975" cy="3214688"/>
          </a:xfrm>
          <a:prstGeom prst="rect">
            <a:avLst/>
          </a:prstGeom>
          <a:noFill/>
          <a:ln w="9525">
            <a:noFill/>
            <a:miter lim="800000"/>
            <a:headEnd/>
            <a:tailEnd/>
          </a:ln>
        </p:spPr>
      </p:pic>
      <p:sp>
        <p:nvSpPr>
          <p:cNvPr id="11272" name="Rectangle 8"/>
          <p:cNvSpPr>
            <a:spLocks noChangeArrowheads="1"/>
          </p:cNvSpPr>
          <p:nvPr/>
        </p:nvSpPr>
        <p:spPr bwMode="auto">
          <a:xfrm>
            <a:off x="468313" y="836613"/>
            <a:ext cx="4176712" cy="2227262"/>
          </a:xfrm>
          <a:prstGeom prst="rect">
            <a:avLst/>
          </a:prstGeom>
          <a:noFill/>
          <a:ln w="9525">
            <a:noFill/>
            <a:miter lim="800000"/>
            <a:headEnd/>
            <a:tailEnd/>
          </a:ln>
        </p:spPr>
        <p:txBody>
          <a:bodyPr>
            <a:spAutoFit/>
          </a:bodyPr>
          <a:lstStyle/>
          <a:p>
            <a:r>
              <a:rPr lang="uk-UA" sz="2800" b="1">
                <a:latin typeface="Garamond" pitchFamily="18" charset="0"/>
              </a:rPr>
              <a:t>Разом з його учнями Шевченко бере участь у розписах Великого та інших петербурзьких театрів.</a:t>
            </a:r>
            <a:endParaRPr lang="ru-RU" sz="2800" b="1">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272"/>
                                        </p:tgtEl>
                                        <p:attrNameLst>
                                          <p:attrName>style.visibility</p:attrName>
                                        </p:attrNameLst>
                                      </p:cBhvr>
                                      <p:to>
                                        <p:strVal val="visible"/>
                                      </p:to>
                                    </p:set>
                                    <p:animEffect transition="in" filter="fade">
                                      <p:cBhvr>
                                        <p:cTn id="7" dur="1000"/>
                                        <p:tgtEl>
                                          <p:spTgt spid="11272"/>
                                        </p:tgtEl>
                                      </p:cBhvr>
                                    </p:animEffect>
                                    <p:anim calcmode="lin" valueType="num">
                                      <p:cBhvr>
                                        <p:cTn id="8" dur="1000" fill="hold"/>
                                        <p:tgtEl>
                                          <p:spTgt spid="11272"/>
                                        </p:tgtEl>
                                        <p:attrNameLst>
                                          <p:attrName>ppt_x</p:attrName>
                                        </p:attrNameLst>
                                      </p:cBhvr>
                                      <p:tavLst>
                                        <p:tav tm="0">
                                          <p:val>
                                            <p:strVal val="#ppt_x"/>
                                          </p:val>
                                        </p:tav>
                                        <p:tav tm="100000">
                                          <p:val>
                                            <p:strVal val="#ppt_x"/>
                                          </p:val>
                                        </p:tav>
                                      </p:tavLst>
                                    </p:anim>
                                    <p:anim calcmode="lin" valueType="num">
                                      <p:cBhvr>
                                        <p:cTn id="9" dur="1000" fill="hold"/>
                                        <p:tgtEl>
                                          <p:spTgt spid="1127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271"/>
                                        </p:tgtEl>
                                        <p:attrNameLst>
                                          <p:attrName>style.visibility</p:attrName>
                                        </p:attrNameLst>
                                      </p:cBhvr>
                                      <p:to>
                                        <p:strVal val="visible"/>
                                      </p:to>
                                    </p:set>
                                    <p:animEffect transition="in" filter="fade">
                                      <p:cBhvr>
                                        <p:cTn id="12" dur="1000"/>
                                        <p:tgtEl>
                                          <p:spTgt spid="11271"/>
                                        </p:tgtEl>
                                      </p:cBhvr>
                                    </p:animEffect>
                                    <p:anim calcmode="lin" valueType="num">
                                      <p:cBhvr>
                                        <p:cTn id="13" dur="1000" fill="hold"/>
                                        <p:tgtEl>
                                          <p:spTgt spid="11271"/>
                                        </p:tgtEl>
                                        <p:attrNameLst>
                                          <p:attrName>ppt_x</p:attrName>
                                        </p:attrNameLst>
                                      </p:cBhvr>
                                      <p:tavLst>
                                        <p:tav tm="0">
                                          <p:val>
                                            <p:strVal val="#ppt_x"/>
                                          </p:val>
                                        </p:tav>
                                        <p:tav tm="100000">
                                          <p:val>
                                            <p:strVal val="#ppt_x"/>
                                          </p:val>
                                        </p:tav>
                                      </p:tavLst>
                                    </p:anim>
                                    <p:anim calcmode="lin" valueType="num">
                                      <p:cBhvr>
                                        <p:cTn id="14" dur="1000" fill="hold"/>
                                        <p:tgtEl>
                                          <p:spTgt spid="1127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11269">
                                            <p:txEl>
                                              <p:pRg st="0" end="0"/>
                                            </p:txEl>
                                          </p:spTgt>
                                        </p:tgtEl>
                                        <p:attrNameLst>
                                          <p:attrName>style.visibility</p:attrName>
                                        </p:attrNameLst>
                                      </p:cBhvr>
                                      <p:to>
                                        <p:strVal val="visible"/>
                                      </p:to>
                                    </p:set>
                                    <p:anim calcmode="lin" valueType="num">
                                      <p:cBhvr>
                                        <p:cTn id="19" dur="1000" fill="hold"/>
                                        <p:tgtEl>
                                          <p:spTgt spid="11269">
                                            <p:txEl>
                                              <p:pRg st="0" end="0"/>
                                            </p:txEl>
                                          </p:spTgt>
                                        </p:tgtEl>
                                        <p:attrNameLst>
                                          <p:attrName>ppt_w</p:attrName>
                                        </p:attrNameLst>
                                      </p:cBhvr>
                                      <p:tavLst>
                                        <p:tav tm="0">
                                          <p:val>
                                            <p:strVal val="#ppt_w*0.70"/>
                                          </p:val>
                                        </p:tav>
                                        <p:tav tm="100000">
                                          <p:val>
                                            <p:strVal val="#ppt_w"/>
                                          </p:val>
                                        </p:tav>
                                      </p:tavLst>
                                    </p:anim>
                                    <p:anim calcmode="lin" valueType="num">
                                      <p:cBhvr>
                                        <p:cTn id="20" dur="1000" fill="hold"/>
                                        <p:tgtEl>
                                          <p:spTgt spid="11269">
                                            <p:txEl>
                                              <p:pRg st="0" end="0"/>
                                            </p:txEl>
                                          </p:spTgt>
                                        </p:tgtEl>
                                        <p:attrNameLst>
                                          <p:attrName>ppt_h</p:attrName>
                                        </p:attrNameLst>
                                      </p:cBhvr>
                                      <p:tavLst>
                                        <p:tav tm="0">
                                          <p:val>
                                            <p:strVal val="#ppt_h"/>
                                          </p:val>
                                        </p:tav>
                                        <p:tav tm="100000">
                                          <p:val>
                                            <p:strVal val="#ppt_h"/>
                                          </p:val>
                                        </p:tav>
                                      </p:tavLst>
                                    </p:anim>
                                    <p:animEffect transition="in" filter="fade">
                                      <p:cBhvr>
                                        <p:cTn id="21" dur="1000"/>
                                        <p:tgtEl>
                                          <p:spTgt spid="112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323850" y="333375"/>
            <a:ext cx="8229600" cy="2016125"/>
          </a:xfrm>
        </p:spPr>
        <p:txBody>
          <a:bodyPr/>
          <a:lstStyle/>
          <a:p>
            <a:pPr eaLnBrk="1" hangingPunct="1">
              <a:buFontTx/>
              <a:buNone/>
            </a:pPr>
            <a:r>
              <a:rPr lang="en-US" sz="4000" b="1" smtClean="0">
                <a:latin typeface="Garamond" pitchFamily="18" charset="0"/>
              </a:rPr>
              <a:t>	</a:t>
            </a:r>
            <a:r>
              <a:rPr lang="uk-UA" sz="2800" b="1" smtClean="0">
                <a:latin typeface="Garamond" pitchFamily="18" charset="0"/>
              </a:rPr>
              <a:t>Згодом відбувається знайомство Шевченка з К. Брюлловим і В. Жуковським. Вражені гіркою долею талановитого юнака, вони 1838</a:t>
            </a:r>
            <a:r>
              <a:rPr lang="ru-RU" sz="2800" b="1" smtClean="0">
                <a:latin typeface="Garamond" pitchFamily="18" charset="0"/>
              </a:rPr>
              <a:t>р.</a:t>
            </a:r>
            <a:r>
              <a:rPr lang="uk-UA" sz="2800" b="1" smtClean="0">
                <a:latin typeface="Garamond" pitchFamily="18" charset="0"/>
              </a:rPr>
              <a:t> викупляють його з кріпацтва.</a:t>
            </a:r>
            <a:endParaRPr lang="ru-RU" sz="2800" b="1" smtClean="0">
              <a:latin typeface="Garamond" pitchFamily="18" charset="0"/>
            </a:endParaRPr>
          </a:p>
          <a:p>
            <a:pPr eaLnBrk="1" hangingPunct="1"/>
            <a:endParaRPr lang="ru-RU" sz="2800" smtClean="0"/>
          </a:p>
        </p:txBody>
      </p:sp>
      <p:pic>
        <p:nvPicPr>
          <p:cNvPr id="14340" name="Picture 4" descr="1sm"/>
          <p:cNvPicPr>
            <a:picLocks noChangeAspect="1" noChangeArrowheads="1"/>
          </p:cNvPicPr>
          <p:nvPr/>
        </p:nvPicPr>
        <p:blipFill>
          <a:blip r:embed="rId2" cstate="print"/>
          <a:srcRect/>
          <a:stretch>
            <a:fillRect/>
          </a:stretch>
        </p:blipFill>
        <p:spPr bwMode="auto">
          <a:xfrm>
            <a:off x="827088" y="2420938"/>
            <a:ext cx="3187700" cy="3889375"/>
          </a:xfrm>
          <a:prstGeom prst="rect">
            <a:avLst/>
          </a:prstGeom>
          <a:noFill/>
          <a:ln w="9525">
            <a:noFill/>
            <a:miter lim="800000"/>
            <a:headEnd/>
            <a:tailEnd/>
          </a:ln>
        </p:spPr>
      </p:pic>
      <p:sp>
        <p:nvSpPr>
          <p:cNvPr id="14341" name="Text Box 5"/>
          <p:cNvSpPr txBox="1">
            <a:spLocks noChangeArrowheads="1"/>
          </p:cNvSpPr>
          <p:nvPr/>
        </p:nvSpPr>
        <p:spPr bwMode="auto">
          <a:xfrm>
            <a:off x="1547813" y="6308725"/>
            <a:ext cx="1317625" cy="366713"/>
          </a:xfrm>
          <a:prstGeom prst="rect">
            <a:avLst/>
          </a:prstGeom>
          <a:noFill/>
          <a:ln w="9525">
            <a:noFill/>
            <a:miter lim="800000"/>
            <a:headEnd/>
            <a:tailEnd/>
          </a:ln>
        </p:spPr>
        <p:txBody>
          <a:bodyPr wrap="none">
            <a:spAutoFit/>
          </a:bodyPr>
          <a:lstStyle/>
          <a:p>
            <a:r>
              <a:rPr lang="uk-UA" b="1">
                <a:latin typeface="Garamond" pitchFamily="18" charset="0"/>
              </a:rPr>
              <a:t>К.Брюллов</a:t>
            </a:r>
            <a:endParaRPr lang="ru-RU" b="1">
              <a:latin typeface="Garamond" pitchFamily="18" charset="0"/>
            </a:endParaRPr>
          </a:p>
        </p:txBody>
      </p:sp>
      <p:pic>
        <p:nvPicPr>
          <p:cNvPr id="14343" name="Picture 7" descr="1194354801_tonnel"/>
          <p:cNvPicPr>
            <a:picLocks noChangeAspect="1" noChangeArrowheads="1"/>
          </p:cNvPicPr>
          <p:nvPr/>
        </p:nvPicPr>
        <p:blipFill>
          <a:blip r:embed="rId3" cstate="print"/>
          <a:srcRect/>
          <a:stretch>
            <a:fillRect/>
          </a:stretch>
        </p:blipFill>
        <p:spPr bwMode="auto">
          <a:xfrm>
            <a:off x="5292725" y="2420938"/>
            <a:ext cx="2857500" cy="3810000"/>
          </a:xfrm>
          <a:prstGeom prst="rect">
            <a:avLst/>
          </a:prstGeom>
          <a:noFill/>
          <a:ln w="9525">
            <a:noFill/>
            <a:miter lim="800000"/>
            <a:headEnd/>
            <a:tailEnd/>
          </a:ln>
        </p:spPr>
      </p:pic>
      <p:sp>
        <p:nvSpPr>
          <p:cNvPr id="14344" name="Text Box 8"/>
          <p:cNvSpPr txBox="1">
            <a:spLocks noChangeArrowheads="1"/>
          </p:cNvSpPr>
          <p:nvPr/>
        </p:nvSpPr>
        <p:spPr bwMode="auto">
          <a:xfrm>
            <a:off x="5724525" y="6308725"/>
            <a:ext cx="1708150" cy="366713"/>
          </a:xfrm>
          <a:prstGeom prst="rect">
            <a:avLst/>
          </a:prstGeom>
          <a:noFill/>
          <a:ln w="9525">
            <a:noFill/>
            <a:miter lim="800000"/>
            <a:headEnd/>
            <a:tailEnd/>
          </a:ln>
        </p:spPr>
        <p:txBody>
          <a:bodyPr wrap="none">
            <a:spAutoFit/>
          </a:bodyPr>
          <a:lstStyle/>
          <a:p>
            <a:r>
              <a:rPr lang="uk-UA" b="1">
                <a:latin typeface="Garamond" pitchFamily="18" charset="0"/>
              </a:rPr>
              <a:t>В.Жуковський</a:t>
            </a:r>
            <a:endParaRPr lang="ru-RU" b="1">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1000"/>
                                        <p:tgtEl>
                                          <p:spTgt spid="14339">
                                            <p:txEl>
                                              <p:pRg st="0" end="0"/>
                                            </p:txEl>
                                          </p:spTgt>
                                        </p:tgtEl>
                                      </p:cBhvr>
                                    </p:animEffect>
                                    <p:anim calcmode="lin" valueType="num">
                                      <p:cBhvr>
                                        <p:cTn id="8"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339">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340"/>
                                        </p:tgtEl>
                                        <p:attrNameLst>
                                          <p:attrName>style.visibility</p:attrName>
                                        </p:attrNameLst>
                                      </p:cBhvr>
                                      <p:to>
                                        <p:strVal val="visible"/>
                                      </p:to>
                                    </p:set>
                                    <p:animEffect transition="in" filter="fade">
                                      <p:cBhvr>
                                        <p:cTn id="12" dur="1000"/>
                                        <p:tgtEl>
                                          <p:spTgt spid="14340"/>
                                        </p:tgtEl>
                                      </p:cBhvr>
                                    </p:animEffect>
                                    <p:anim calcmode="lin" valueType="num">
                                      <p:cBhvr>
                                        <p:cTn id="13" dur="1000" fill="hold"/>
                                        <p:tgtEl>
                                          <p:spTgt spid="14340"/>
                                        </p:tgtEl>
                                        <p:attrNameLst>
                                          <p:attrName>ppt_x</p:attrName>
                                        </p:attrNameLst>
                                      </p:cBhvr>
                                      <p:tavLst>
                                        <p:tav tm="0">
                                          <p:val>
                                            <p:strVal val="#ppt_x"/>
                                          </p:val>
                                        </p:tav>
                                        <p:tav tm="100000">
                                          <p:val>
                                            <p:strVal val="#ppt_x"/>
                                          </p:val>
                                        </p:tav>
                                      </p:tavLst>
                                    </p:anim>
                                    <p:anim calcmode="lin" valueType="num">
                                      <p:cBhvr>
                                        <p:cTn id="14" dur="1000" fill="hold"/>
                                        <p:tgtEl>
                                          <p:spTgt spid="1434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341"/>
                                        </p:tgtEl>
                                        <p:attrNameLst>
                                          <p:attrName>style.visibility</p:attrName>
                                        </p:attrNameLst>
                                      </p:cBhvr>
                                      <p:to>
                                        <p:strVal val="visible"/>
                                      </p:to>
                                    </p:set>
                                    <p:animEffect transition="in" filter="fade">
                                      <p:cBhvr>
                                        <p:cTn id="17" dur="1000"/>
                                        <p:tgtEl>
                                          <p:spTgt spid="14341"/>
                                        </p:tgtEl>
                                      </p:cBhvr>
                                    </p:animEffect>
                                    <p:anim calcmode="lin" valueType="num">
                                      <p:cBhvr>
                                        <p:cTn id="18" dur="1000" fill="hold"/>
                                        <p:tgtEl>
                                          <p:spTgt spid="14341"/>
                                        </p:tgtEl>
                                        <p:attrNameLst>
                                          <p:attrName>ppt_x</p:attrName>
                                        </p:attrNameLst>
                                      </p:cBhvr>
                                      <p:tavLst>
                                        <p:tav tm="0">
                                          <p:val>
                                            <p:strVal val="#ppt_x"/>
                                          </p:val>
                                        </p:tav>
                                        <p:tav tm="100000">
                                          <p:val>
                                            <p:strVal val="#ppt_x"/>
                                          </p:val>
                                        </p:tav>
                                      </p:tavLst>
                                    </p:anim>
                                    <p:anim calcmode="lin" valueType="num">
                                      <p:cBhvr>
                                        <p:cTn id="19" dur="1000" fill="hold"/>
                                        <p:tgtEl>
                                          <p:spTgt spid="1434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344"/>
                                        </p:tgtEl>
                                        <p:attrNameLst>
                                          <p:attrName>style.visibility</p:attrName>
                                        </p:attrNameLst>
                                      </p:cBhvr>
                                      <p:to>
                                        <p:strVal val="visible"/>
                                      </p:to>
                                    </p:set>
                                    <p:animEffect transition="in" filter="fade">
                                      <p:cBhvr>
                                        <p:cTn id="22" dur="1000"/>
                                        <p:tgtEl>
                                          <p:spTgt spid="14344"/>
                                        </p:tgtEl>
                                      </p:cBhvr>
                                    </p:animEffect>
                                    <p:anim calcmode="lin" valueType="num">
                                      <p:cBhvr>
                                        <p:cTn id="23" dur="1000" fill="hold"/>
                                        <p:tgtEl>
                                          <p:spTgt spid="14344"/>
                                        </p:tgtEl>
                                        <p:attrNameLst>
                                          <p:attrName>ppt_x</p:attrName>
                                        </p:attrNameLst>
                                      </p:cBhvr>
                                      <p:tavLst>
                                        <p:tav tm="0">
                                          <p:val>
                                            <p:strVal val="#ppt_x"/>
                                          </p:val>
                                        </p:tav>
                                        <p:tav tm="100000">
                                          <p:val>
                                            <p:strVal val="#ppt_x"/>
                                          </p:val>
                                        </p:tav>
                                      </p:tavLst>
                                    </p:anim>
                                    <p:anim calcmode="lin" valueType="num">
                                      <p:cBhvr>
                                        <p:cTn id="24" dur="1000" fill="hold"/>
                                        <p:tgtEl>
                                          <p:spTgt spid="1434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4343"/>
                                        </p:tgtEl>
                                        <p:attrNameLst>
                                          <p:attrName>style.visibility</p:attrName>
                                        </p:attrNameLst>
                                      </p:cBhvr>
                                      <p:to>
                                        <p:strVal val="visible"/>
                                      </p:to>
                                    </p:set>
                                    <p:animEffect transition="in" filter="fade">
                                      <p:cBhvr>
                                        <p:cTn id="27" dur="1000"/>
                                        <p:tgtEl>
                                          <p:spTgt spid="14343"/>
                                        </p:tgtEl>
                                      </p:cBhvr>
                                    </p:animEffect>
                                    <p:anim calcmode="lin" valueType="num">
                                      <p:cBhvr>
                                        <p:cTn id="28" dur="1000" fill="hold"/>
                                        <p:tgtEl>
                                          <p:spTgt spid="14343"/>
                                        </p:tgtEl>
                                        <p:attrNameLst>
                                          <p:attrName>ppt_x</p:attrName>
                                        </p:attrNameLst>
                                      </p:cBhvr>
                                      <p:tavLst>
                                        <p:tav tm="0">
                                          <p:val>
                                            <p:strVal val="#ppt_x"/>
                                          </p:val>
                                        </p:tav>
                                        <p:tav tm="100000">
                                          <p:val>
                                            <p:strVal val="#ppt_x"/>
                                          </p:val>
                                        </p:tav>
                                      </p:tavLst>
                                    </p:anim>
                                    <p:anim calcmode="lin" valueType="num">
                                      <p:cBhvr>
                                        <p:cTn id="29" dur="1000" fill="hold"/>
                                        <p:tgtEl>
                                          <p:spTgt spid="143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P spid="14341" grpId="0"/>
      <p:bldP spid="143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179388" y="188913"/>
            <a:ext cx="4752975" cy="6669087"/>
          </a:xfrm>
        </p:spPr>
        <p:txBody>
          <a:bodyPr/>
          <a:lstStyle/>
          <a:p>
            <a:pPr eaLnBrk="1" hangingPunct="1">
              <a:lnSpc>
                <a:spcPct val="90000"/>
              </a:lnSpc>
              <a:buFontTx/>
              <a:buNone/>
            </a:pPr>
            <a:r>
              <a:rPr lang="uk-UA" sz="2800" smtClean="0"/>
              <a:t>	</a:t>
            </a:r>
            <a:r>
              <a:rPr lang="uk-UA" sz="2800" b="1" smtClean="0">
                <a:latin typeface="Garamond" pitchFamily="18" charset="0"/>
              </a:rPr>
              <a:t>21 травня 1838</a:t>
            </a:r>
            <a:r>
              <a:rPr lang="ru-RU" sz="2800" b="1" smtClean="0">
                <a:latin typeface="Garamond" pitchFamily="18" charset="0"/>
              </a:rPr>
              <a:t>р.</a:t>
            </a:r>
            <a:r>
              <a:rPr lang="uk-UA" sz="2800" b="1" smtClean="0">
                <a:latin typeface="Garamond" pitchFamily="18" charset="0"/>
              </a:rPr>
              <a:t> Шевченка зараховують стороннім учнем Академії мистецтв. Він навчається під керівництвом К. Брюллова, стає одним з його улюблених учнів, одержує срібні медалі (за картини “Хлопчик-жебрак, що дає хліб собаці” (1840), “Циганка-ворожка” (1841), “Катерина” (1842)). Остання написана за мотивами однойменної поеми Шевченка. </a:t>
            </a:r>
            <a:endParaRPr lang="ru-RU" sz="2800" b="1" smtClean="0">
              <a:latin typeface="Garamond" pitchFamily="18" charset="0"/>
            </a:endParaRPr>
          </a:p>
        </p:txBody>
      </p:sp>
      <p:pic>
        <p:nvPicPr>
          <p:cNvPr id="15364" name="Picture 4" descr="ShevchenkoTaras003"/>
          <p:cNvPicPr>
            <a:picLocks noChangeAspect="1" noChangeArrowheads="1"/>
          </p:cNvPicPr>
          <p:nvPr/>
        </p:nvPicPr>
        <p:blipFill>
          <a:blip r:embed="rId2" cstate="print"/>
          <a:srcRect/>
          <a:stretch>
            <a:fillRect/>
          </a:stretch>
        </p:blipFill>
        <p:spPr bwMode="auto">
          <a:xfrm>
            <a:off x="4859338" y="549275"/>
            <a:ext cx="4129087" cy="5543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p:cTn id="7" dur="1000" fill="hold"/>
                                        <p:tgtEl>
                                          <p:spTgt spid="1536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1536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536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15364"/>
                                        </p:tgtEl>
                                        <p:attrNameLst>
                                          <p:attrName>style.visibility</p:attrName>
                                        </p:attrNameLst>
                                      </p:cBhvr>
                                      <p:to>
                                        <p:strVal val="visible"/>
                                      </p:to>
                                    </p:set>
                                    <p:anim calcmode="lin" valueType="num">
                                      <p:cBhvr>
                                        <p:cTn id="12" dur="1000" fill="hold"/>
                                        <p:tgtEl>
                                          <p:spTgt spid="15364"/>
                                        </p:tgtEl>
                                        <p:attrNameLst>
                                          <p:attrName>ppt_w</p:attrName>
                                        </p:attrNameLst>
                                      </p:cBhvr>
                                      <p:tavLst>
                                        <p:tav tm="0">
                                          <p:val>
                                            <p:strVal val="#ppt_w*0.70"/>
                                          </p:val>
                                        </p:tav>
                                        <p:tav tm="100000">
                                          <p:val>
                                            <p:strVal val="#ppt_w"/>
                                          </p:val>
                                        </p:tav>
                                      </p:tavLst>
                                    </p:anim>
                                    <p:anim calcmode="lin" valueType="num">
                                      <p:cBhvr>
                                        <p:cTn id="13" dur="1000" fill="hold"/>
                                        <p:tgtEl>
                                          <p:spTgt spid="15364"/>
                                        </p:tgtEl>
                                        <p:attrNameLst>
                                          <p:attrName>ppt_h</p:attrName>
                                        </p:attrNameLst>
                                      </p:cBhvr>
                                      <p:tavLst>
                                        <p:tav tm="0">
                                          <p:val>
                                            <p:strVal val="#ppt_h"/>
                                          </p:val>
                                        </p:tav>
                                        <p:tav tm="100000">
                                          <p:val>
                                            <p:strVal val="#ppt_h"/>
                                          </p:val>
                                        </p:tav>
                                      </p:tavLst>
                                    </p:anim>
                                    <p:animEffect transition="in" filter="fade">
                                      <p:cBhvr>
                                        <p:cTn id="14" dur="1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157</TotalTime>
  <Words>173</Words>
  <Application>Microsoft Office PowerPoint</Application>
  <PresentationFormat>Экран (4:3)</PresentationFormat>
  <Paragraphs>56</Paragraphs>
  <Slides>25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25</vt:i4>
      </vt:variant>
    </vt:vector>
  </HeadingPairs>
  <TitlesOfParts>
    <vt:vector size="29" baseType="lpstr">
      <vt:lpstr>Arial</vt:lpstr>
      <vt:lpstr>Calibri</vt:lpstr>
      <vt:lpstr>Garamond</vt: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home</dc:creator>
  <cp:lastModifiedBy>admin</cp:lastModifiedBy>
  <cp:revision>6</cp:revision>
  <dcterms:created xsi:type="dcterms:W3CDTF">2009-10-11T17:26:13Z</dcterms:created>
  <dcterms:modified xsi:type="dcterms:W3CDTF">2013-04-12T15:55:08Z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000800b40e0000000000010250600207f7000400038000</vt:lpwstr>
  </property>
</Properties>
</file>